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Lst>
  <p:sldIdLst>
    <p:sldId id="280" r:id="rId2"/>
    <p:sldId id="281" r:id="rId3"/>
    <p:sldId id="351" r:id="rId4"/>
    <p:sldId id="275" r:id="rId5"/>
    <p:sldId id="283" r:id="rId6"/>
    <p:sldId id="292" r:id="rId7"/>
    <p:sldId id="352" r:id="rId8"/>
    <p:sldId id="269" r:id="rId9"/>
    <p:sldId id="363" r:id="rId10"/>
    <p:sldId id="261" r:id="rId11"/>
    <p:sldId id="325" r:id="rId12"/>
    <p:sldId id="326" r:id="rId13"/>
    <p:sldId id="263" r:id="rId14"/>
    <p:sldId id="287" r:id="rId15"/>
    <p:sldId id="256" r:id="rId16"/>
    <p:sldId id="257" r:id="rId17"/>
    <p:sldId id="258" r:id="rId18"/>
    <p:sldId id="286" r:id="rId19"/>
    <p:sldId id="276" r:id="rId20"/>
    <p:sldId id="260" r:id="rId21"/>
    <p:sldId id="259" r:id="rId22"/>
    <p:sldId id="285" r:id="rId23"/>
    <p:sldId id="277" r:id="rId24"/>
    <p:sldId id="331" r:id="rId25"/>
    <p:sldId id="332" r:id="rId26"/>
    <p:sldId id="333" r:id="rId27"/>
    <p:sldId id="334" r:id="rId28"/>
    <p:sldId id="348" r:id="rId29"/>
    <p:sldId id="315" r:id="rId30"/>
    <p:sldId id="296" r:id="rId31"/>
    <p:sldId id="322" r:id="rId32"/>
    <p:sldId id="297" r:id="rId33"/>
    <p:sldId id="298" r:id="rId34"/>
    <p:sldId id="299" r:id="rId35"/>
    <p:sldId id="301" r:id="rId36"/>
    <p:sldId id="302" r:id="rId37"/>
    <p:sldId id="303" r:id="rId38"/>
    <p:sldId id="304" r:id="rId39"/>
    <p:sldId id="305" r:id="rId40"/>
    <p:sldId id="306" r:id="rId41"/>
    <p:sldId id="307" r:id="rId42"/>
    <p:sldId id="356" r:id="rId43"/>
    <p:sldId id="300" r:id="rId44"/>
    <p:sldId id="308" r:id="rId45"/>
    <p:sldId id="357" r:id="rId46"/>
    <p:sldId id="358" r:id="rId47"/>
    <p:sldId id="359" r:id="rId48"/>
    <p:sldId id="360" r:id="rId49"/>
    <p:sldId id="309" r:id="rId50"/>
    <p:sldId id="310" r:id="rId51"/>
    <p:sldId id="311" r:id="rId52"/>
    <p:sldId id="349" r:id="rId53"/>
    <p:sldId id="316" r:id="rId54"/>
    <p:sldId id="354" r:id="rId55"/>
    <p:sldId id="317" r:id="rId56"/>
    <p:sldId id="318" r:id="rId57"/>
    <p:sldId id="319" r:id="rId58"/>
    <p:sldId id="320" r:id="rId59"/>
    <p:sldId id="323" r:id="rId60"/>
    <p:sldId id="324" r:id="rId61"/>
    <p:sldId id="355" r:id="rId62"/>
    <p:sldId id="336" r:id="rId63"/>
    <p:sldId id="337" r:id="rId64"/>
    <p:sldId id="338" r:id="rId65"/>
    <p:sldId id="339" r:id="rId66"/>
    <p:sldId id="350" r:id="rId67"/>
    <p:sldId id="347" r:id="rId68"/>
    <p:sldId id="321" r:id="rId69"/>
    <p:sldId id="344" r:id="rId70"/>
    <p:sldId id="346" r:id="rId71"/>
    <p:sldId id="345" r:id="rId72"/>
    <p:sldId id="341" r:id="rId73"/>
    <p:sldId id="342" r:id="rId74"/>
    <p:sldId id="361" r:id="rId75"/>
    <p:sldId id="362" r:id="rId76"/>
    <p:sldId id="295" r:id="rId77"/>
    <p:sldId id="291" r:id="rId78"/>
  </p:sldIdLst>
  <p:sldSz cx="12192000" cy="6858000"/>
  <p:notesSz cx="6858000" cy="9144000"/>
  <p:custShowLst>
    <p:custShow name="Custom Show 1" id="0">
      <p:sldLst>
        <p:sld r:id="rId5"/>
        <p:sld r:id="rId9"/>
        <p:sld r:id="rId11"/>
        <p:sld r:id="rId1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74"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206425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664381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844782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101190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088868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B7EA28-D5FB-421C-AB1E-FC695645C35F}" type="datetimeFigureOut">
              <a:rPr lang="en-IN" smtClean="0"/>
              <a:t>12-10-2024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793935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EB7EA28-D5FB-421C-AB1E-FC695645C35F}" type="datetimeFigureOut">
              <a:rPr lang="en-IN" smtClean="0"/>
              <a:t>12-10-2024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115391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EB7EA28-D5FB-421C-AB1E-FC695645C35F}" type="datetimeFigureOut">
              <a:rPr lang="en-IN" smtClean="0"/>
              <a:t>12-10-2024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41257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EB7EA28-D5FB-421C-AB1E-FC695645C35F}" type="datetimeFigureOut">
              <a:rPr lang="en-IN" smtClean="0"/>
              <a:t>12-10-2024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390531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7EA28-D5FB-421C-AB1E-FC695645C35F}" type="datetimeFigureOut">
              <a:rPr lang="en-IN" smtClean="0"/>
              <a:t>12-10-2024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273027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B7EA28-D5FB-421C-AB1E-FC695645C35F}" type="datetimeFigureOut">
              <a:rPr lang="en-IN" smtClean="0"/>
              <a:t>12-10-2024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413475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B7EA28-D5FB-421C-AB1E-FC695645C35F}" type="datetimeFigureOut">
              <a:rPr lang="en-IN" smtClean="0"/>
              <a:t>12-10-2024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29CCAF-18C2-49B2-93EA-42743A8FF015}" type="slidenum">
              <a:rPr lang="en-IN" smtClean="0"/>
              <a:t>‹#›</a:t>
            </a:fld>
            <a:endParaRPr lang="en-IN"/>
          </a:p>
        </p:txBody>
      </p:sp>
    </p:spTree>
    <p:extLst>
      <p:ext uri="{BB962C8B-B14F-4D97-AF65-F5344CB8AC3E}">
        <p14:creationId xmlns:p14="http://schemas.microsoft.com/office/powerpoint/2010/main" val="1043882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7EA28-D5FB-421C-AB1E-FC695645C35F}" type="datetimeFigureOut">
              <a:rPr lang="en-IN" smtClean="0"/>
              <a:t>12-10-2024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9CCAF-18C2-49B2-93EA-42743A8FF015}" type="slidenum">
              <a:rPr lang="en-IN" smtClean="0"/>
              <a:t>‹#›</a:t>
            </a:fld>
            <a:endParaRPr lang="en-IN"/>
          </a:p>
        </p:txBody>
      </p:sp>
    </p:spTree>
    <p:extLst>
      <p:ext uri="{BB962C8B-B14F-4D97-AF65-F5344CB8AC3E}">
        <p14:creationId xmlns:p14="http://schemas.microsoft.com/office/powerpoint/2010/main" val="3685108701"/>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240933" y="260839"/>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Definition:-</a:t>
            </a:r>
          </a:p>
        </p:txBody>
      </p:sp>
      <p:sp>
        <p:nvSpPr>
          <p:cNvPr id="4" name="Text Placeholder 3"/>
          <p:cNvSpPr txBox="1">
            <a:spLocks/>
          </p:cNvSpPr>
          <p:nvPr/>
        </p:nvSpPr>
        <p:spPr>
          <a:xfrm>
            <a:off x="1295400" y="1103025"/>
            <a:ext cx="9609670" cy="4866952"/>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Academic activity tracking system helps teachers to mark online attendance of students during class &amp; reduce manual work. It is used to track student's attendance, absent record, assignment, question bank, exam, attendance history &amp; other related documents.</a:t>
            </a:r>
            <a:br>
              <a:rPr lang="en-US" dirty="0"/>
            </a:br>
            <a:endParaRPr lang="en-US" dirty="0"/>
          </a:p>
        </p:txBody>
      </p:sp>
    </p:spTree>
    <p:extLst>
      <p:ext uri="{BB962C8B-B14F-4D97-AF65-F5344CB8AC3E}">
        <p14:creationId xmlns:p14="http://schemas.microsoft.com/office/powerpoint/2010/main" val="41758596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8998267-D8BC-ED96-B484-E5FA827144BE}"/>
              </a:ext>
            </a:extLst>
          </p:cNvPr>
          <p:cNvSpPr/>
          <p:nvPr/>
        </p:nvSpPr>
        <p:spPr>
          <a:xfrm>
            <a:off x="5068947" y="54831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3.1</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EVENTS</a:t>
            </a:r>
            <a:endParaRPr lang="en-IN" sz="900" b="1"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B728164B-BBE1-EAE7-C310-BD4E1BB4DC27}"/>
              </a:ext>
            </a:extLst>
          </p:cNvPr>
          <p:cNvSpPr/>
          <p:nvPr/>
        </p:nvSpPr>
        <p:spPr>
          <a:xfrm>
            <a:off x="5075581" y="5597391"/>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3.5</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CANCEL</a:t>
            </a:r>
          </a:p>
          <a:p>
            <a:pPr algn="ctr"/>
            <a:r>
              <a:rPr lang="en-US" sz="900" b="1" dirty="0">
                <a:latin typeface="Times New Roman" panose="02020603050405020304" pitchFamily="18" charset="0"/>
                <a:cs typeface="Times New Roman" panose="02020603050405020304" pitchFamily="18" charset="0"/>
              </a:rPr>
              <a:t>EVENTS</a:t>
            </a:r>
          </a:p>
        </p:txBody>
      </p:sp>
      <p:sp>
        <p:nvSpPr>
          <p:cNvPr id="6" name="Oval 5">
            <a:extLst>
              <a:ext uri="{FF2B5EF4-FFF2-40B4-BE49-F238E27FC236}">
                <a16:creationId xmlns:a16="http://schemas.microsoft.com/office/drawing/2014/main" id="{9A9A5909-0B50-065D-06A8-15B4B8182E23}"/>
              </a:ext>
            </a:extLst>
          </p:cNvPr>
          <p:cNvSpPr/>
          <p:nvPr/>
        </p:nvSpPr>
        <p:spPr>
          <a:xfrm>
            <a:off x="5075580" y="4344452"/>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3.4</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ORGANI-</a:t>
            </a:r>
          </a:p>
          <a:p>
            <a:pPr algn="ctr"/>
            <a:r>
              <a:rPr lang="en-US" sz="900" b="1" dirty="0">
                <a:latin typeface="Times New Roman" panose="02020603050405020304" pitchFamily="18" charset="0"/>
                <a:cs typeface="Times New Roman" panose="02020603050405020304" pitchFamily="18" charset="0"/>
              </a:rPr>
              <a:t>SATIONS</a:t>
            </a:r>
          </a:p>
        </p:txBody>
      </p:sp>
      <p:sp>
        <p:nvSpPr>
          <p:cNvPr id="7" name="Oval 6">
            <a:extLst>
              <a:ext uri="{FF2B5EF4-FFF2-40B4-BE49-F238E27FC236}">
                <a16:creationId xmlns:a16="http://schemas.microsoft.com/office/drawing/2014/main" id="{8DF190FB-3E0F-216D-C6DC-4B479037E47D}"/>
              </a:ext>
            </a:extLst>
          </p:cNvPr>
          <p:cNvSpPr/>
          <p:nvPr/>
        </p:nvSpPr>
        <p:spPr>
          <a:xfrm>
            <a:off x="5075578" y="1819911"/>
            <a:ext cx="1048997" cy="9707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3.2</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CATEGO</a:t>
            </a:r>
            <a:r>
              <a:rPr lang="en-US" sz="900" dirty="0">
                <a:latin typeface="Times New Roman" panose="02020603050405020304" pitchFamily="18" charset="0"/>
                <a:cs typeface="Times New Roman" panose="02020603050405020304" pitchFamily="18" charset="0"/>
              </a:rPr>
              <a:t>-</a:t>
            </a:r>
            <a:r>
              <a:rPr lang="en-US" sz="900" b="1" dirty="0">
                <a:latin typeface="Times New Roman" panose="02020603050405020304" pitchFamily="18" charset="0"/>
                <a:cs typeface="Times New Roman" panose="02020603050405020304" pitchFamily="18" charset="0"/>
              </a:rPr>
              <a:t>RIES</a:t>
            </a:r>
          </a:p>
        </p:txBody>
      </p:sp>
      <p:sp>
        <p:nvSpPr>
          <p:cNvPr id="8" name="Oval 7">
            <a:extLst>
              <a:ext uri="{FF2B5EF4-FFF2-40B4-BE49-F238E27FC236}">
                <a16:creationId xmlns:a16="http://schemas.microsoft.com/office/drawing/2014/main" id="{ACCE7B1E-792A-6747-C251-8A7C51662477}"/>
              </a:ext>
            </a:extLst>
          </p:cNvPr>
          <p:cNvSpPr/>
          <p:nvPr/>
        </p:nvSpPr>
        <p:spPr>
          <a:xfrm>
            <a:off x="5075578" y="3082182"/>
            <a:ext cx="1020417" cy="9409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latin typeface="Times New Roman" panose="02020603050405020304" pitchFamily="18" charset="0"/>
                <a:cs typeface="Times New Roman" panose="02020603050405020304" pitchFamily="18" charset="0"/>
              </a:rPr>
              <a:t>3.3</a:t>
            </a:r>
          </a:p>
          <a:p>
            <a:pPr algn="ctr"/>
            <a:r>
              <a:rPr lang="en-US" sz="900" b="1" dirty="0">
                <a:latin typeface="Times New Roman" panose="02020603050405020304" pitchFamily="18" charset="0"/>
                <a:cs typeface="Times New Roman" panose="02020603050405020304" pitchFamily="18" charset="0"/>
              </a:rPr>
              <a:t>MANAGE</a:t>
            </a:r>
          </a:p>
          <a:p>
            <a:pPr algn="ctr"/>
            <a:r>
              <a:rPr lang="en-US" sz="900" b="1" dirty="0">
                <a:latin typeface="Times New Roman" panose="02020603050405020304" pitchFamily="18" charset="0"/>
                <a:cs typeface="Times New Roman" panose="02020603050405020304" pitchFamily="18" charset="0"/>
              </a:rPr>
              <a:t>LANGUA-GES</a:t>
            </a:r>
          </a:p>
        </p:txBody>
      </p:sp>
      <p:sp>
        <p:nvSpPr>
          <p:cNvPr id="9" name="Rectangle 8">
            <a:extLst>
              <a:ext uri="{FF2B5EF4-FFF2-40B4-BE49-F238E27FC236}">
                <a16:creationId xmlns:a16="http://schemas.microsoft.com/office/drawing/2014/main" id="{0A528B70-15B8-5FAA-58FE-953C40A6BEC8}"/>
              </a:ext>
            </a:extLst>
          </p:cNvPr>
          <p:cNvSpPr/>
          <p:nvPr/>
        </p:nvSpPr>
        <p:spPr>
          <a:xfrm>
            <a:off x="598757" y="3082182"/>
            <a:ext cx="2368377" cy="940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Times New Roman" panose="02020603050405020304" pitchFamily="18" charset="0"/>
                <a:cs typeface="Times New Roman" panose="02020603050405020304" pitchFamily="18" charset="0"/>
              </a:rPr>
              <a:t>ADMIN</a:t>
            </a:r>
            <a:endParaRPr lang="en-IN" b="1"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DAD86A64-1B73-8B52-E82F-C5B0A398186A}"/>
              </a:ext>
            </a:extLst>
          </p:cNvPr>
          <p:cNvCxnSpPr>
            <a:cxnSpLocks/>
          </p:cNvCxnSpPr>
          <p:nvPr/>
        </p:nvCxnSpPr>
        <p:spPr>
          <a:xfrm>
            <a:off x="2967134" y="3438331"/>
            <a:ext cx="2108444" cy="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3F3B6D89-AC58-2CB3-1B60-A2692C694786}"/>
              </a:ext>
            </a:extLst>
          </p:cNvPr>
          <p:cNvCxnSpPr>
            <a:cxnSpLocks/>
          </p:cNvCxnSpPr>
          <p:nvPr/>
        </p:nvCxnSpPr>
        <p:spPr>
          <a:xfrm flipH="1">
            <a:off x="2967134" y="3711073"/>
            <a:ext cx="21084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82">
            <a:extLst>
              <a:ext uri="{FF2B5EF4-FFF2-40B4-BE49-F238E27FC236}">
                <a16:creationId xmlns:a16="http://schemas.microsoft.com/office/drawing/2014/main" id="{EA3CC073-341D-672C-6275-B43DB8BE2558}"/>
              </a:ext>
            </a:extLst>
          </p:cNvPr>
          <p:cNvCxnSpPr>
            <a:cxnSpLocks/>
          </p:cNvCxnSpPr>
          <p:nvPr/>
        </p:nvCxnSpPr>
        <p:spPr>
          <a:xfrm flipV="1">
            <a:off x="1965649" y="2176061"/>
            <a:ext cx="3109929" cy="906121"/>
          </a:xfrm>
          <a:prstGeom prst="bentConnector3">
            <a:avLst>
              <a:gd name="adj1" fmla="val 396"/>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91">
            <a:extLst>
              <a:ext uri="{FF2B5EF4-FFF2-40B4-BE49-F238E27FC236}">
                <a16:creationId xmlns:a16="http://schemas.microsoft.com/office/drawing/2014/main" id="{58684459-532E-2B6B-1FBB-CCB3693D2C7C}"/>
              </a:ext>
            </a:extLst>
          </p:cNvPr>
          <p:cNvCxnSpPr>
            <a:cxnSpLocks/>
          </p:cNvCxnSpPr>
          <p:nvPr/>
        </p:nvCxnSpPr>
        <p:spPr>
          <a:xfrm rot="10800000" flipV="1">
            <a:off x="2245567" y="2404665"/>
            <a:ext cx="2823382" cy="673030"/>
          </a:xfrm>
          <a:prstGeom prst="bentConnector3">
            <a:avLst>
              <a:gd name="adj1" fmla="val 100012"/>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08">
            <a:extLst>
              <a:ext uri="{FF2B5EF4-FFF2-40B4-BE49-F238E27FC236}">
                <a16:creationId xmlns:a16="http://schemas.microsoft.com/office/drawing/2014/main" id="{DDF25DE2-E974-E566-6DFD-9057DC0B4B27}"/>
              </a:ext>
            </a:extLst>
          </p:cNvPr>
          <p:cNvCxnSpPr>
            <a:cxnSpLocks/>
          </p:cNvCxnSpPr>
          <p:nvPr/>
        </p:nvCxnSpPr>
        <p:spPr>
          <a:xfrm rot="10800000" flipV="1">
            <a:off x="1604866" y="1186534"/>
            <a:ext cx="3470713" cy="1891162"/>
          </a:xfrm>
          <a:prstGeom prst="bentConnector3">
            <a:avLst>
              <a:gd name="adj1" fmla="val 100004"/>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11">
            <a:extLst>
              <a:ext uri="{FF2B5EF4-FFF2-40B4-BE49-F238E27FC236}">
                <a16:creationId xmlns:a16="http://schemas.microsoft.com/office/drawing/2014/main" id="{7468F0B4-E1A5-B7A9-EB08-EC27B8E87501}"/>
              </a:ext>
            </a:extLst>
          </p:cNvPr>
          <p:cNvCxnSpPr>
            <a:cxnSpLocks/>
          </p:cNvCxnSpPr>
          <p:nvPr/>
        </p:nvCxnSpPr>
        <p:spPr>
          <a:xfrm flipV="1">
            <a:off x="1362269" y="979616"/>
            <a:ext cx="3713308" cy="2098079"/>
          </a:xfrm>
          <a:prstGeom prst="bentConnector3">
            <a:avLst>
              <a:gd name="adj1" fmla="val -87"/>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117">
            <a:extLst>
              <a:ext uri="{FF2B5EF4-FFF2-40B4-BE49-F238E27FC236}">
                <a16:creationId xmlns:a16="http://schemas.microsoft.com/office/drawing/2014/main" id="{F24DFBB0-A791-2A05-65A2-6A3CFF5199EA}"/>
              </a:ext>
            </a:extLst>
          </p:cNvPr>
          <p:cNvCxnSpPr/>
          <p:nvPr/>
        </p:nvCxnSpPr>
        <p:spPr>
          <a:xfrm>
            <a:off x="2245567" y="4023086"/>
            <a:ext cx="2830010" cy="676433"/>
          </a:xfrm>
          <a:prstGeom prst="bentConnector3">
            <a:avLst>
              <a:gd name="adj1" fmla="val -335"/>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19">
            <a:extLst>
              <a:ext uri="{FF2B5EF4-FFF2-40B4-BE49-F238E27FC236}">
                <a16:creationId xmlns:a16="http://schemas.microsoft.com/office/drawing/2014/main" id="{0EE2E492-7CAC-3564-07BE-34AB3B45E553}"/>
              </a:ext>
            </a:extLst>
          </p:cNvPr>
          <p:cNvCxnSpPr>
            <a:cxnSpLocks/>
          </p:cNvCxnSpPr>
          <p:nvPr/>
        </p:nvCxnSpPr>
        <p:spPr>
          <a:xfrm rot="10800000">
            <a:off x="1965649" y="4001559"/>
            <a:ext cx="3109928" cy="927648"/>
          </a:xfrm>
          <a:prstGeom prst="bentConnector3">
            <a:avLst>
              <a:gd name="adj1" fmla="val 100204"/>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25">
            <a:extLst>
              <a:ext uri="{FF2B5EF4-FFF2-40B4-BE49-F238E27FC236}">
                <a16:creationId xmlns:a16="http://schemas.microsoft.com/office/drawing/2014/main" id="{F7ACF5D6-FC29-3D53-ABE9-73BDBDB1C68D}"/>
              </a:ext>
            </a:extLst>
          </p:cNvPr>
          <p:cNvCxnSpPr>
            <a:cxnSpLocks/>
          </p:cNvCxnSpPr>
          <p:nvPr/>
        </p:nvCxnSpPr>
        <p:spPr>
          <a:xfrm>
            <a:off x="1604865" y="4023086"/>
            <a:ext cx="3464084" cy="1926735"/>
          </a:xfrm>
          <a:prstGeom prst="bentConnector3">
            <a:avLst>
              <a:gd name="adj1" fmla="val -4"/>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27">
            <a:extLst>
              <a:ext uri="{FF2B5EF4-FFF2-40B4-BE49-F238E27FC236}">
                <a16:creationId xmlns:a16="http://schemas.microsoft.com/office/drawing/2014/main" id="{EBAFA698-B679-83A9-7EA4-CDFD98A4D458}"/>
              </a:ext>
            </a:extLst>
          </p:cNvPr>
          <p:cNvCxnSpPr>
            <a:cxnSpLocks/>
          </p:cNvCxnSpPr>
          <p:nvPr/>
        </p:nvCxnSpPr>
        <p:spPr>
          <a:xfrm rot="10800000">
            <a:off x="1362271" y="4023087"/>
            <a:ext cx="3713306" cy="2175551"/>
          </a:xfrm>
          <a:prstGeom prst="bentConnector3">
            <a:avLst>
              <a:gd name="adj1" fmla="val 99920"/>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DD4333C-3421-65FA-EC18-06FBEF5F157F}"/>
              </a:ext>
            </a:extLst>
          </p:cNvPr>
          <p:cNvCxnSpPr>
            <a:cxnSpLocks/>
          </p:cNvCxnSpPr>
          <p:nvPr/>
        </p:nvCxnSpPr>
        <p:spPr>
          <a:xfrm>
            <a:off x="6057530" y="855669"/>
            <a:ext cx="2172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8CBDF02-FBF4-677E-A00C-574BA0F6C2BA}"/>
              </a:ext>
            </a:extLst>
          </p:cNvPr>
          <p:cNvCxnSpPr>
            <a:cxnSpLocks/>
          </p:cNvCxnSpPr>
          <p:nvPr/>
        </p:nvCxnSpPr>
        <p:spPr>
          <a:xfrm flipH="1">
            <a:off x="6083682" y="1146720"/>
            <a:ext cx="2145918" cy="3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303B461-455E-9EDD-B5B2-70AAE815FB60}"/>
              </a:ext>
            </a:extLst>
          </p:cNvPr>
          <p:cNvCxnSpPr>
            <a:cxnSpLocks/>
          </p:cNvCxnSpPr>
          <p:nvPr/>
        </p:nvCxnSpPr>
        <p:spPr>
          <a:xfrm>
            <a:off x="6089364" y="2176061"/>
            <a:ext cx="21402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B5FE5BD-A24A-8A7A-D822-F065B34B11E6}"/>
              </a:ext>
            </a:extLst>
          </p:cNvPr>
          <p:cNvCxnSpPr/>
          <p:nvPr/>
        </p:nvCxnSpPr>
        <p:spPr>
          <a:xfrm flipH="1">
            <a:off x="6102638" y="2404665"/>
            <a:ext cx="21269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55C57E3-B96E-D048-75D4-0BE32FF7B3CE}"/>
              </a:ext>
            </a:extLst>
          </p:cNvPr>
          <p:cNvCxnSpPr>
            <a:cxnSpLocks/>
          </p:cNvCxnSpPr>
          <p:nvPr/>
        </p:nvCxnSpPr>
        <p:spPr>
          <a:xfrm flipH="1">
            <a:off x="6095995" y="6198638"/>
            <a:ext cx="21459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6DDBDC22-9146-B715-E2D8-DEF5249CDDD9}"/>
              </a:ext>
            </a:extLst>
          </p:cNvPr>
          <p:cNvCxnSpPr>
            <a:cxnSpLocks/>
          </p:cNvCxnSpPr>
          <p:nvPr/>
        </p:nvCxnSpPr>
        <p:spPr>
          <a:xfrm flipH="1">
            <a:off x="6083682" y="3690358"/>
            <a:ext cx="21582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0DAF4205-DB1F-C71C-7734-1F58BC32E727}"/>
              </a:ext>
            </a:extLst>
          </p:cNvPr>
          <p:cNvCxnSpPr/>
          <p:nvPr/>
        </p:nvCxnSpPr>
        <p:spPr>
          <a:xfrm>
            <a:off x="6095995" y="4696689"/>
            <a:ext cx="21648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AED5F143-597E-4B01-D5FE-C55298CBB20A}"/>
              </a:ext>
            </a:extLst>
          </p:cNvPr>
          <p:cNvCxnSpPr/>
          <p:nvPr/>
        </p:nvCxnSpPr>
        <p:spPr>
          <a:xfrm>
            <a:off x="6083682" y="3423515"/>
            <a:ext cx="21648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C5FAB21D-0700-FCC8-CB5E-23809855F484}"/>
              </a:ext>
            </a:extLst>
          </p:cNvPr>
          <p:cNvCxnSpPr>
            <a:cxnSpLocks/>
          </p:cNvCxnSpPr>
          <p:nvPr/>
        </p:nvCxnSpPr>
        <p:spPr>
          <a:xfrm>
            <a:off x="6083682" y="5949821"/>
            <a:ext cx="21771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A848CDD-5CDF-EB99-5D56-3972623B724B}"/>
              </a:ext>
            </a:extLst>
          </p:cNvPr>
          <p:cNvCxnSpPr>
            <a:cxnSpLocks/>
          </p:cNvCxnSpPr>
          <p:nvPr/>
        </p:nvCxnSpPr>
        <p:spPr>
          <a:xfrm flipH="1">
            <a:off x="6095995" y="4929207"/>
            <a:ext cx="21336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0" name="Group 29">
            <a:extLst>
              <a:ext uri="{FF2B5EF4-FFF2-40B4-BE49-F238E27FC236}">
                <a16:creationId xmlns:a16="http://schemas.microsoft.com/office/drawing/2014/main" id="{976103B3-3512-700E-7F28-C0345353A013}"/>
              </a:ext>
            </a:extLst>
          </p:cNvPr>
          <p:cNvGrpSpPr/>
          <p:nvPr/>
        </p:nvGrpSpPr>
        <p:grpSpPr>
          <a:xfrm>
            <a:off x="8229600" y="729233"/>
            <a:ext cx="1846384" cy="589078"/>
            <a:chOff x="9327157" y="548311"/>
            <a:chExt cx="1846384" cy="589078"/>
          </a:xfrm>
        </p:grpSpPr>
        <p:cxnSp>
          <p:nvCxnSpPr>
            <p:cNvPr id="31" name="Straight Connector 30">
              <a:extLst>
                <a:ext uri="{FF2B5EF4-FFF2-40B4-BE49-F238E27FC236}">
                  <a16:creationId xmlns:a16="http://schemas.microsoft.com/office/drawing/2014/main" id="{0157FF07-23B1-B638-D544-685562D8F9A1}"/>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0928F21D-4C56-C83A-3DB6-5401C2717002}"/>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7FE355F7-F43E-0584-91C7-C3F8CE764FED}"/>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34" name="Group 33">
            <a:extLst>
              <a:ext uri="{FF2B5EF4-FFF2-40B4-BE49-F238E27FC236}">
                <a16:creationId xmlns:a16="http://schemas.microsoft.com/office/drawing/2014/main" id="{99409B71-16E5-6178-5387-AA134969BE9A}"/>
              </a:ext>
            </a:extLst>
          </p:cNvPr>
          <p:cNvGrpSpPr/>
          <p:nvPr/>
        </p:nvGrpSpPr>
        <p:grpSpPr>
          <a:xfrm>
            <a:off x="8239432" y="4507357"/>
            <a:ext cx="1846384" cy="589078"/>
            <a:chOff x="9327157" y="548311"/>
            <a:chExt cx="1846384" cy="589078"/>
          </a:xfrm>
        </p:grpSpPr>
        <p:cxnSp>
          <p:nvCxnSpPr>
            <p:cNvPr id="35" name="Straight Connector 34">
              <a:extLst>
                <a:ext uri="{FF2B5EF4-FFF2-40B4-BE49-F238E27FC236}">
                  <a16:creationId xmlns:a16="http://schemas.microsoft.com/office/drawing/2014/main" id="{C319E20A-7C66-85A8-BF91-70B12771C222}"/>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2F195AF9-D0CC-EF68-DE0F-F6D70490BB22}"/>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1CDC3F2-BA4D-ECA2-3BC7-96CD4EBF3C3E}"/>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25287306-B3D2-C079-FF49-AA97E76331CD}"/>
              </a:ext>
            </a:extLst>
          </p:cNvPr>
          <p:cNvGrpSpPr/>
          <p:nvPr/>
        </p:nvGrpSpPr>
        <p:grpSpPr>
          <a:xfrm>
            <a:off x="8241403" y="5782635"/>
            <a:ext cx="1846384" cy="589078"/>
            <a:chOff x="9327157" y="548311"/>
            <a:chExt cx="1846384" cy="589078"/>
          </a:xfrm>
        </p:grpSpPr>
        <p:cxnSp>
          <p:nvCxnSpPr>
            <p:cNvPr id="39" name="Straight Connector 38">
              <a:extLst>
                <a:ext uri="{FF2B5EF4-FFF2-40B4-BE49-F238E27FC236}">
                  <a16:creationId xmlns:a16="http://schemas.microsoft.com/office/drawing/2014/main" id="{C6F792D3-3DDE-E81E-BB3C-F2344770791D}"/>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67F2019-B1DD-09C0-3F44-E18A283F3366}"/>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1F07738-C330-DBB9-5BDE-EDB0D6583F61}"/>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42" name="Group 41">
            <a:extLst>
              <a:ext uri="{FF2B5EF4-FFF2-40B4-BE49-F238E27FC236}">
                <a16:creationId xmlns:a16="http://schemas.microsoft.com/office/drawing/2014/main" id="{DB50ED18-7951-49EE-412F-0D21285F620F}"/>
              </a:ext>
            </a:extLst>
          </p:cNvPr>
          <p:cNvGrpSpPr/>
          <p:nvPr/>
        </p:nvGrpSpPr>
        <p:grpSpPr>
          <a:xfrm>
            <a:off x="8255174" y="3257615"/>
            <a:ext cx="1846384" cy="589078"/>
            <a:chOff x="9327157" y="548311"/>
            <a:chExt cx="1846384" cy="589078"/>
          </a:xfrm>
        </p:grpSpPr>
        <p:cxnSp>
          <p:nvCxnSpPr>
            <p:cNvPr id="43" name="Straight Connector 42">
              <a:extLst>
                <a:ext uri="{FF2B5EF4-FFF2-40B4-BE49-F238E27FC236}">
                  <a16:creationId xmlns:a16="http://schemas.microsoft.com/office/drawing/2014/main" id="{E58C488B-798C-74E3-AAD1-D18ABF851564}"/>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11BB2FB8-5F73-8419-94FC-8C68E74C0546}"/>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8DB2A4A-93FE-17DC-D87D-B8C67C160D4D}"/>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grpSp>
        <p:nvGrpSpPr>
          <p:cNvPr id="46" name="Group 45">
            <a:extLst>
              <a:ext uri="{FF2B5EF4-FFF2-40B4-BE49-F238E27FC236}">
                <a16:creationId xmlns:a16="http://schemas.microsoft.com/office/drawing/2014/main" id="{94615EF8-13D0-9AF6-4BA7-C45D2F895787}"/>
              </a:ext>
            </a:extLst>
          </p:cNvPr>
          <p:cNvGrpSpPr/>
          <p:nvPr/>
        </p:nvGrpSpPr>
        <p:grpSpPr>
          <a:xfrm>
            <a:off x="8218111" y="1994983"/>
            <a:ext cx="1846384" cy="589078"/>
            <a:chOff x="9327157" y="548311"/>
            <a:chExt cx="1846384" cy="589078"/>
          </a:xfrm>
        </p:grpSpPr>
        <p:cxnSp>
          <p:nvCxnSpPr>
            <p:cNvPr id="47" name="Straight Connector 46">
              <a:extLst>
                <a:ext uri="{FF2B5EF4-FFF2-40B4-BE49-F238E27FC236}">
                  <a16:creationId xmlns:a16="http://schemas.microsoft.com/office/drawing/2014/main" id="{C2AC7F76-A7D8-9DB3-4362-F93D2AC1F480}"/>
                </a:ext>
              </a:extLst>
            </p:cNvPr>
            <p:cNvCxnSpPr/>
            <p:nvPr/>
          </p:nvCxnSpPr>
          <p:spPr>
            <a:xfrm>
              <a:off x="9336989" y="548311"/>
              <a:ext cx="0" cy="589078"/>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FA4B5E4F-83B8-1B57-DAF7-86B2CAE1A207}"/>
                </a:ext>
              </a:extLst>
            </p:cNvPr>
            <p:cNvCxnSpPr/>
            <p:nvPr/>
          </p:nvCxnSpPr>
          <p:spPr>
            <a:xfrm>
              <a:off x="9327157" y="1137389"/>
              <a:ext cx="1846384"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1DEAE871-2865-2C0C-148B-6241F67D690A}"/>
                </a:ext>
              </a:extLst>
            </p:cNvPr>
            <p:cNvCxnSpPr/>
            <p:nvPr/>
          </p:nvCxnSpPr>
          <p:spPr>
            <a:xfrm>
              <a:off x="9327157" y="550951"/>
              <a:ext cx="1846384" cy="0"/>
            </a:xfrm>
            <a:prstGeom prst="line">
              <a:avLst/>
            </a:prstGeom>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7CE104B0-11D4-A28D-5E14-867AA1324328}"/>
              </a:ext>
            </a:extLst>
          </p:cNvPr>
          <p:cNvSpPr txBox="1"/>
          <p:nvPr/>
        </p:nvSpPr>
        <p:spPr>
          <a:xfrm>
            <a:off x="8260360" y="846587"/>
            <a:ext cx="18274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EVENTS DETAIL</a:t>
            </a:r>
            <a:endParaRPr lang="en-IN" sz="16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97F637C4-D388-4740-4A9F-9E545F8B5F80}"/>
              </a:ext>
            </a:extLst>
          </p:cNvPr>
          <p:cNvSpPr txBox="1"/>
          <p:nvPr/>
        </p:nvSpPr>
        <p:spPr>
          <a:xfrm>
            <a:off x="8226287" y="2115479"/>
            <a:ext cx="242467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CATEGORIES DETAIL</a:t>
            </a:r>
            <a:endParaRPr lang="en-IN" sz="16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AB60D0A-E040-0082-889B-C4A36C4DED91}"/>
              </a:ext>
            </a:extLst>
          </p:cNvPr>
          <p:cNvSpPr txBox="1"/>
          <p:nvPr/>
        </p:nvSpPr>
        <p:spPr>
          <a:xfrm>
            <a:off x="8331464" y="3383101"/>
            <a:ext cx="182742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SUBJECT DETAIL</a:t>
            </a:r>
            <a:endParaRPr lang="en-IN" sz="16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1957F0E-8192-8186-2EF5-B468F1725D10}"/>
              </a:ext>
            </a:extLst>
          </p:cNvPr>
          <p:cNvSpPr txBox="1"/>
          <p:nvPr/>
        </p:nvSpPr>
        <p:spPr>
          <a:xfrm>
            <a:off x="8289958" y="4630463"/>
            <a:ext cx="274815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ORGANISATIONS DETAIL</a:t>
            </a:r>
            <a:endParaRPr lang="en-IN" sz="16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A77F93A-AD1F-E287-CB39-C6109A386B01}"/>
              </a:ext>
            </a:extLst>
          </p:cNvPr>
          <p:cNvSpPr txBox="1"/>
          <p:nvPr/>
        </p:nvSpPr>
        <p:spPr>
          <a:xfrm>
            <a:off x="8267692" y="5920006"/>
            <a:ext cx="293556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CANCEL EVENTS DETAIL</a:t>
            </a:r>
            <a:endParaRPr lang="en-IN" sz="16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525A70D6-E1DF-8443-22B0-37B5896BFBC4}"/>
              </a:ext>
            </a:extLst>
          </p:cNvPr>
          <p:cNvSpPr txBox="1"/>
          <p:nvPr/>
        </p:nvSpPr>
        <p:spPr>
          <a:xfrm>
            <a:off x="6089364" y="607949"/>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EVENT INFO</a:t>
            </a:r>
            <a:endParaRPr lang="en-IN" sz="11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558E77B-0598-3C47-D169-DFFD695139E9}"/>
              </a:ext>
            </a:extLst>
          </p:cNvPr>
          <p:cNvSpPr txBox="1"/>
          <p:nvPr/>
        </p:nvSpPr>
        <p:spPr>
          <a:xfrm>
            <a:off x="6089364" y="1145167"/>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EVENT DETAIL</a:t>
            </a:r>
            <a:endParaRPr lang="en-IN" sz="11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8EF9071F-5C7B-8B6F-DF77-7E9CA0BE6523}"/>
              </a:ext>
            </a:extLst>
          </p:cNvPr>
          <p:cNvSpPr txBox="1"/>
          <p:nvPr/>
        </p:nvSpPr>
        <p:spPr>
          <a:xfrm>
            <a:off x="6081686" y="2448212"/>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CATEGORIES DETAIL</a:t>
            </a:r>
            <a:endParaRPr lang="en-IN" sz="1100"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1786AEC1-7375-FA35-B758-0C997CD6D2CC}"/>
              </a:ext>
            </a:extLst>
          </p:cNvPr>
          <p:cNvSpPr txBox="1"/>
          <p:nvPr/>
        </p:nvSpPr>
        <p:spPr>
          <a:xfrm>
            <a:off x="6109836" y="1934349"/>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CATEGORIES INFO</a:t>
            </a:r>
            <a:endParaRPr lang="en-IN" sz="11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314AC214-C0BF-49C1-CA31-E78123517A38}"/>
              </a:ext>
            </a:extLst>
          </p:cNvPr>
          <p:cNvSpPr txBox="1"/>
          <p:nvPr/>
        </p:nvSpPr>
        <p:spPr>
          <a:xfrm>
            <a:off x="6077063" y="3163459"/>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LANGUAGES INFO</a:t>
            </a:r>
            <a:endParaRPr lang="en-IN" sz="11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96D546C0-BAC0-D147-CD4C-547A5111FA9B}"/>
              </a:ext>
            </a:extLst>
          </p:cNvPr>
          <p:cNvSpPr txBox="1"/>
          <p:nvPr/>
        </p:nvSpPr>
        <p:spPr>
          <a:xfrm>
            <a:off x="6143961" y="369180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LANGUAGES DETAIL</a:t>
            </a:r>
            <a:endParaRPr lang="en-IN" sz="11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C46AA20-15A2-8D98-DB4F-9E2BE3D0C455}"/>
              </a:ext>
            </a:extLst>
          </p:cNvPr>
          <p:cNvSpPr txBox="1"/>
          <p:nvPr/>
        </p:nvSpPr>
        <p:spPr>
          <a:xfrm>
            <a:off x="6137096" y="442868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ORGANISATIONS INFO</a:t>
            </a:r>
            <a:endParaRPr lang="en-IN" sz="11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DD984467-C567-B47F-87BD-EA71D304C8F2}"/>
              </a:ext>
            </a:extLst>
          </p:cNvPr>
          <p:cNvSpPr txBox="1"/>
          <p:nvPr/>
        </p:nvSpPr>
        <p:spPr>
          <a:xfrm>
            <a:off x="6125493" y="4935638"/>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ORGANISATIONS DETAIL</a:t>
            </a:r>
            <a:endParaRPr lang="en-IN" sz="11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90EBDAF7-F0ED-8EA6-B3B0-1F2AFEDD8252}"/>
              </a:ext>
            </a:extLst>
          </p:cNvPr>
          <p:cNvSpPr txBox="1"/>
          <p:nvPr/>
        </p:nvSpPr>
        <p:spPr>
          <a:xfrm>
            <a:off x="6168434" y="5675920"/>
            <a:ext cx="2121525"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CANCEL EVENTS INFO</a:t>
            </a:r>
            <a:endParaRPr lang="en-IN" sz="11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352ECEF1-5A12-48FD-1047-08BE5B529754}"/>
              </a:ext>
            </a:extLst>
          </p:cNvPr>
          <p:cNvSpPr txBox="1"/>
          <p:nvPr/>
        </p:nvSpPr>
        <p:spPr>
          <a:xfrm>
            <a:off x="6153438" y="6183525"/>
            <a:ext cx="2106922"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CANCEL EVENTS DETAIL</a:t>
            </a:r>
            <a:endParaRPr lang="en-IN" sz="1100"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AF4D73BD-0AEC-BE67-D5B2-D9DA8E155EBD}"/>
              </a:ext>
            </a:extLst>
          </p:cNvPr>
          <p:cNvSpPr txBox="1"/>
          <p:nvPr/>
        </p:nvSpPr>
        <p:spPr>
          <a:xfrm>
            <a:off x="2644578" y="706741"/>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EVENT INFO</a:t>
            </a:r>
            <a:endParaRPr lang="en-IN" sz="11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766CBAC8-03E7-8DC8-C2B5-C9A45E3565C8}"/>
              </a:ext>
            </a:extLst>
          </p:cNvPr>
          <p:cNvSpPr txBox="1"/>
          <p:nvPr/>
        </p:nvSpPr>
        <p:spPr>
          <a:xfrm>
            <a:off x="2644578" y="1215691"/>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EVENT DETAIL</a:t>
            </a:r>
            <a:endParaRPr lang="en-IN" sz="11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8B2F10B6-4CE0-83D7-95AB-90DAF492B085}"/>
              </a:ext>
            </a:extLst>
          </p:cNvPr>
          <p:cNvSpPr txBox="1"/>
          <p:nvPr/>
        </p:nvSpPr>
        <p:spPr>
          <a:xfrm>
            <a:off x="2644578" y="1921991"/>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CATEGORIES INFO</a:t>
            </a:r>
            <a:endParaRPr lang="en-IN" sz="11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19DDE98A-A436-DC2A-E60F-4FFAE1F06BBB}"/>
              </a:ext>
            </a:extLst>
          </p:cNvPr>
          <p:cNvSpPr txBox="1"/>
          <p:nvPr/>
        </p:nvSpPr>
        <p:spPr>
          <a:xfrm>
            <a:off x="2644578" y="238273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CATEGORIES DETAIL</a:t>
            </a:r>
            <a:endParaRPr lang="en-IN" sz="11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559BB084-7C11-6B07-67B2-B7042FBE04DD}"/>
              </a:ext>
            </a:extLst>
          </p:cNvPr>
          <p:cNvSpPr txBox="1"/>
          <p:nvPr/>
        </p:nvSpPr>
        <p:spPr>
          <a:xfrm>
            <a:off x="3005754" y="320607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LANGUAGES INFO</a:t>
            </a:r>
            <a:endParaRPr lang="en-IN" sz="11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D758EC81-87FF-5B72-A1EF-C83DE7CF10E7}"/>
              </a:ext>
            </a:extLst>
          </p:cNvPr>
          <p:cNvSpPr txBox="1"/>
          <p:nvPr/>
        </p:nvSpPr>
        <p:spPr>
          <a:xfrm>
            <a:off x="3016867" y="369180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LANGUAGES DETAIL</a:t>
            </a:r>
            <a:endParaRPr lang="en-IN" sz="11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7E5A6BE2-7BF5-16A6-DC2A-B19E5B777F02}"/>
              </a:ext>
            </a:extLst>
          </p:cNvPr>
          <p:cNvSpPr txBox="1"/>
          <p:nvPr/>
        </p:nvSpPr>
        <p:spPr>
          <a:xfrm>
            <a:off x="2793821" y="4465383"/>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ORGANISATIONS INFO</a:t>
            </a:r>
            <a:endParaRPr lang="en-IN" sz="11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06A93273-01F2-F9C2-1A1C-EC6CD4FB7A38}"/>
              </a:ext>
            </a:extLst>
          </p:cNvPr>
          <p:cNvSpPr txBox="1"/>
          <p:nvPr/>
        </p:nvSpPr>
        <p:spPr>
          <a:xfrm>
            <a:off x="2881213" y="4899509"/>
            <a:ext cx="2025360"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ORGANISATIONS DETAIL</a:t>
            </a:r>
            <a:endParaRPr lang="en-IN" sz="11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05638BC9-DE91-C00C-F47D-2D6841C7E89B}"/>
              </a:ext>
            </a:extLst>
          </p:cNvPr>
          <p:cNvSpPr txBox="1"/>
          <p:nvPr/>
        </p:nvSpPr>
        <p:spPr>
          <a:xfrm>
            <a:off x="2790468" y="5688211"/>
            <a:ext cx="2212675"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CANCEL EVENTS INFO</a:t>
            </a:r>
            <a:endParaRPr lang="en-IN" sz="1100"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AEAD2FC-A178-6521-0D64-011AA42C5CB6}"/>
              </a:ext>
            </a:extLst>
          </p:cNvPr>
          <p:cNvSpPr txBox="1"/>
          <p:nvPr/>
        </p:nvSpPr>
        <p:spPr>
          <a:xfrm>
            <a:off x="2790469" y="6178145"/>
            <a:ext cx="2221998"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CANCEL EVENTS DETAIL</a:t>
            </a:r>
            <a:endParaRPr lang="en-IN" sz="11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530804F5-A305-D672-9F3F-FD0A72068466}"/>
                  </a:ext>
                </a:extLst>
              </p:cNvPr>
              <p:cNvSpPr txBox="1"/>
              <p:nvPr/>
            </p:nvSpPr>
            <p:spPr>
              <a:xfrm>
                <a:off x="0" y="44636"/>
                <a:ext cx="5731827"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r>
                        <a:rPr lang="en-US" b="1" i="0" smtClean="0">
                          <a:latin typeface="Cambria Math" panose="02040503050406030204" pitchFamily="18" charset="0"/>
                        </a:rPr>
                        <m:t> </m:t>
                      </m:r>
                      <m:d>
                        <m:dPr>
                          <m:ctrlPr>
                            <a:rPr lang="en-US" b="1" i="1" smtClean="0">
                              <a:latin typeface="Cambria Math" panose="02040503050406030204" pitchFamily="18" charset="0"/>
                            </a:rPr>
                          </m:ctrlPr>
                        </m:dPr>
                        <m:e>
                          <m:r>
                            <a:rPr lang="en-US" b="1" i="1" smtClean="0">
                              <a:latin typeface="Cambria Math" panose="02040503050406030204" pitchFamily="18" charset="0"/>
                            </a:rPr>
                            <m:t>𝑴𝒂𝒔𝒕𝒆𝒓</m:t>
                          </m:r>
                          <m:r>
                            <a:rPr lang="en-US" b="1" i="1" smtClean="0">
                              <a:latin typeface="Cambria Math" panose="02040503050406030204" pitchFamily="18" charset="0"/>
                            </a:rPr>
                            <m:t> </m:t>
                          </m:r>
                          <m:r>
                            <a:rPr lang="en-US" b="1" i="1" smtClean="0">
                              <a:latin typeface="Cambria Math" panose="02040503050406030204" pitchFamily="18" charset="0"/>
                            </a:rPr>
                            <m:t>𝑬𝒏𝒕𝒓𝒚</m:t>
                          </m:r>
                          <m:r>
                            <a:rPr lang="en-US" b="1" i="1" smtClean="0">
                              <a:latin typeface="Cambria Math" panose="02040503050406030204" pitchFamily="18" charset="0"/>
                            </a:rPr>
                            <m:t> </m:t>
                          </m:r>
                          <m:r>
                            <a:rPr lang="en-US" b="1" i="1" smtClean="0">
                              <a:latin typeface="Cambria Math" panose="02040503050406030204" pitchFamily="18" charset="0"/>
                            </a:rPr>
                            <m:t>𝑷𝒓𝒐𝒄𝒆𝒔𝒔</m:t>
                          </m:r>
                        </m:e>
                      </m:d>
                      <m:r>
                        <a:rPr lang="en-US" b="1" i="0" smtClean="0">
                          <a:latin typeface="Cambria Math" panose="02040503050406030204" pitchFamily="18" charset="0"/>
                        </a:rPr>
                        <m:t>:−</m:t>
                      </m:r>
                    </m:oMath>
                  </m:oMathPara>
                </a14:m>
                <a:endParaRPr lang="en-IN" b="1" dirty="0"/>
              </a:p>
            </p:txBody>
          </p:sp>
        </mc:Choice>
        <mc:Fallback>
          <p:sp>
            <p:nvSpPr>
              <p:cNvPr id="75" name="TextBox 74">
                <a:extLst>
                  <a:ext uri="{FF2B5EF4-FFF2-40B4-BE49-F238E27FC236}">
                    <a16:creationId xmlns:a16="http://schemas.microsoft.com/office/drawing/2014/main" id="{530804F5-A305-D672-9F3F-FD0A72068466}"/>
                  </a:ext>
                </a:extLst>
              </p:cNvPr>
              <p:cNvSpPr txBox="1">
                <a:spLocks noRot="1" noChangeAspect="1" noMove="1" noResize="1" noEditPoints="1" noAdjustHandles="1" noChangeArrowheads="1" noChangeShapeType="1" noTextEdit="1"/>
              </p:cNvSpPr>
              <p:nvPr/>
            </p:nvSpPr>
            <p:spPr>
              <a:xfrm>
                <a:off x="0" y="44636"/>
                <a:ext cx="5731827" cy="379784"/>
              </a:xfrm>
              <a:prstGeom prst="rect">
                <a:avLst/>
              </a:prstGeom>
              <a:blipFill>
                <a:blip r:embed="rId2"/>
                <a:stretch>
                  <a:fillRect b="-12698"/>
                </a:stretch>
              </a:blipFill>
            </p:spPr>
            <p:txBody>
              <a:bodyPr/>
              <a:lstStyle/>
              <a:p>
                <a:r>
                  <a:rPr lang="en-IN">
                    <a:noFill/>
                  </a:rPr>
                  <a:t> </a:t>
                </a:r>
              </a:p>
            </p:txBody>
          </p:sp>
        </mc:Fallback>
      </mc:AlternateContent>
    </p:spTree>
    <p:extLst>
      <p:ext uri="{BB962C8B-B14F-4D97-AF65-F5344CB8AC3E}">
        <p14:creationId xmlns:p14="http://schemas.microsoft.com/office/powerpoint/2010/main" val="24938815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4.1</a:t>
            </a:r>
          </a:p>
          <a:p>
            <a:pPr algn="ctr"/>
            <a:r>
              <a:rPr lang="en-US" sz="1600" dirty="0">
                <a:latin typeface="Times New Roman" panose="02020603050405020304" pitchFamily="18" charset="0"/>
                <a:cs typeface="Times New Roman" panose="02020603050405020304" pitchFamily="18" charset="0"/>
              </a:rPr>
              <a:t>CREATE </a:t>
            </a:r>
          </a:p>
          <a:p>
            <a:pPr algn="ctr"/>
            <a:r>
              <a:rPr lang="en-US" sz="1600" dirty="0">
                <a:latin typeface="Times New Roman" panose="02020603050405020304" pitchFamily="18" charset="0"/>
                <a:cs typeface="Times New Roman" panose="02020603050405020304" pitchFamily="18" charset="0"/>
              </a:rPr>
              <a:t>EVENT</a:t>
            </a:r>
          </a:p>
        </p:txBody>
      </p:sp>
      <p:grpSp>
        <p:nvGrpSpPr>
          <p:cNvPr id="36" name="Group 35">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38" name="Group 37">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42" name="Straight Connector 41">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39" name="Straight Connector 38">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45" name="Straight Arrow Connector 44">
            <a:extLst>
              <a:ext uri="{FF2B5EF4-FFF2-40B4-BE49-F238E27FC236}">
                <a16:creationId xmlns:a16="http://schemas.microsoft.com/office/drawing/2014/main" id="{379467D0-265A-72E6-F697-A86931F9C2C0}"/>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DFB6E28E-B403-456B-3F93-D78353E4A18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48"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49"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51" name="Group 50">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52" name="Straight Connector 51">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55" name="Oval 54">
            <a:extLst>
              <a:ext uri="{FF2B5EF4-FFF2-40B4-BE49-F238E27FC236}">
                <a16:creationId xmlns:a16="http://schemas.microsoft.com/office/drawing/2014/main" id="{9534A121-3DDF-7D22-0D9B-A70AF6683812}"/>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4.2</a:t>
            </a:r>
          </a:p>
          <a:p>
            <a:pPr algn="ctr"/>
            <a:r>
              <a:rPr lang="en-US" sz="1600" dirty="0">
                <a:latin typeface="Times New Roman" panose="02020603050405020304" pitchFamily="18" charset="0"/>
                <a:cs typeface="Times New Roman" panose="02020603050405020304" pitchFamily="18" charset="0"/>
              </a:rPr>
              <a:t>UPDATE</a:t>
            </a:r>
          </a:p>
          <a:p>
            <a:pPr algn="ctr"/>
            <a:r>
              <a:rPr lang="en-US" sz="1600" dirty="0">
                <a:latin typeface="Times New Roman" panose="02020603050405020304" pitchFamily="18" charset="0"/>
                <a:cs typeface="Times New Roman" panose="02020603050405020304" pitchFamily="18" charset="0"/>
              </a:rPr>
              <a:t>EVENT</a:t>
            </a:r>
          </a:p>
        </p:txBody>
      </p:sp>
      <p:cxnSp>
        <p:nvCxnSpPr>
          <p:cNvPr id="56"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57" name="Connector: Elbow 99">
            <a:extLst>
              <a:ext uri="{FF2B5EF4-FFF2-40B4-BE49-F238E27FC236}">
                <a16:creationId xmlns:a16="http://schemas.microsoft.com/office/drawing/2014/main" id="{DBB85450-80CF-DE5E-FD83-27B366483FD1}"/>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58" name="Oval 57">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4.3</a:t>
            </a:r>
          </a:p>
          <a:p>
            <a:pPr algn="ctr"/>
            <a:r>
              <a:rPr lang="en-US" sz="1600" dirty="0">
                <a:latin typeface="Times New Roman" panose="02020603050405020304" pitchFamily="18" charset="0"/>
                <a:cs typeface="Times New Roman" panose="02020603050405020304" pitchFamily="18" charset="0"/>
              </a:rPr>
              <a:t>DELETE</a:t>
            </a:r>
          </a:p>
          <a:p>
            <a:pPr algn="ctr"/>
            <a:r>
              <a:rPr lang="en-US" sz="1600" dirty="0">
                <a:latin typeface="Times New Roman" panose="02020603050405020304" pitchFamily="18" charset="0"/>
                <a:cs typeface="Times New Roman" panose="02020603050405020304" pitchFamily="18" charset="0"/>
              </a:rPr>
              <a:t>EVENT </a:t>
            </a:r>
          </a:p>
        </p:txBody>
      </p:sp>
      <p:sp>
        <p:nvSpPr>
          <p:cNvPr id="59" name="TextBox 58">
            <a:extLst>
              <a:ext uri="{FF2B5EF4-FFF2-40B4-BE49-F238E27FC236}">
                <a16:creationId xmlns:a16="http://schemas.microsoft.com/office/drawing/2014/main" id="{A2462B60-69C3-B891-A6CC-1B75540DC93E}"/>
              </a:ext>
            </a:extLst>
          </p:cNvPr>
          <p:cNvSpPr txBox="1"/>
          <p:nvPr/>
        </p:nvSpPr>
        <p:spPr>
          <a:xfrm>
            <a:off x="422131" y="3114903"/>
            <a:ext cx="2771115" cy="584775"/>
          </a:xfrm>
          <a:prstGeom prst="rect">
            <a:avLst/>
          </a:prstGeom>
          <a:noFill/>
        </p:spPr>
        <p:txBody>
          <a:bodyPr wrap="square" rtlCol="0">
            <a:spAutoFit/>
          </a:bodyPr>
          <a:lstStyle/>
          <a:p>
            <a:pPr algn="ctr"/>
            <a:r>
              <a:rPr lang="en-IN" sz="3200" b="1" dirty="0">
                <a:latin typeface="Times New Roman" panose="02020603050405020304" pitchFamily="18" charset="0"/>
                <a:ea typeface="Tahoma" panose="020B0604030504040204" pitchFamily="34" charset="0"/>
                <a:cs typeface="Times New Roman" panose="02020603050405020304" pitchFamily="18" charset="0"/>
              </a:rPr>
              <a:t>ORGANISER</a:t>
            </a:r>
          </a:p>
        </p:txBody>
      </p:sp>
      <p:cxnSp>
        <p:nvCxnSpPr>
          <p:cNvPr id="60" name="Straight Arrow Connector 59">
            <a:extLst>
              <a:ext uri="{FF2B5EF4-FFF2-40B4-BE49-F238E27FC236}">
                <a16:creationId xmlns:a16="http://schemas.microsoft.com/office/drawing/2014/main" id="{25B5D570-1AAF-027F-7864-0B3663BE4C2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9EB7E2EA-5308-B854-1688-F4E39C695CB4}"/>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730312" cy="1810450"/>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63"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0" y="1591726"/>
            <a:ext cx="2957710" cy="1159074"/>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9EB23F6E-E23A-4A9D-5C88-3103CB488DAF}"/>
                  </a:ext>
                </a:extLst>
              </p:cNvPr>
              <p:cNvSpPr txBox="1"/>
              <p:nvPr/>
            </p:nvSpPr>
            <p:spPr>
              <a:xfrm>
                <a:off x="-8035" y="19735"/>
                <a:ext cx="5503284"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IN" b="1" i="1" smtClean="0">
                              <a:latin typeface="Cambria Math" panose="02040503050406030204" pitchFamily="18" charset="0"/>
                            </a:rPr>
                          </m:ctrlPr>
                        </m:dPr>
                        <m:e>
                          <m:r>
                            <a:rPr lang="en-IN" b="1" i="1" smtClean="0">
                              <a:latin typeface="Cambria Math" panose="02040503050406030204" pitchFamily="18" charset="0"/>
                            </a:rPr>
                            <m:t>𝑴𝒂𝒏𝒂𝒈𝒆</m:t>
                          </m:r>
                          <m:r>
                            <a:rPr lang="en-IN" b="1" i="1" smtClean="0">
                              <a:latin typeface="Cambria Math" panose="02040503050406030204" pitchFamily="18" charset="0"/>
                            </a:rPr>
                            <m:t> </m:t>
                          </m:r>
                          <m:r>
                            <a:rPr lang="en-IN" b="1" i="1" smtClean="0">
                              <a:latin typeface="Cambria Math" panose="02040503050406030204" pitchFamily="18" charset="0"/>
                            </a:rPr>
                            <m:t>𝑬𝒗𝒆𝒏𝒕𝒔</m:t>
                          </m:r>
                        </m:e>
                      </m:d>
                      <m:r>
                        <a:rPr lang="en-IN"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p:sp>
            <p:nvSpPr>
              <p:cNvPr id="64" name="TextBox 63">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19735"/>
                <a:ext cx="5503284" cy="379784"/>
              </a:xfrm>
              <a:prstGeom prst="rect">
                <a:avLst/>
              </a:prstGeom>
              <a:blipFill>
                <a:blip r:embed="rId2"/>
                <a:stretch>
                  <a:fillRect b="-14286"/>
                </a:stretch>
              </a:blipFill>
            </p:spPr>
            <p:txBody>
              <a:bodyPr/>
              <a:lstStyle/>
              <a:p>
                <a:r>
                  <a:rPr lang="en-IN">
                    <a:noFill/>
                  </a:rPr>
                  <a:t> </a:t>
                </a:r>
              </a:p>
            </p:txBody>
          </p:sp>
        </mc:Fallback>
      </mc:AlternateContent>
      <p:sp>
        <p:nvSpPr>
          <p:cNvPr id="65" name="TextBox 64">
            <a:extLst>
              <a:ext uri="{FF2B5EF4-FFF2-40B4-BE49-F238E27FC236}">
                <a16:creationId xmlns:a16="http://schemas.microsoft.com/office/drawing/2014/main" id="{CE8A7B74-69D7-7F12-CE04-FBD638FC8E11}"/>
              </a:ext>
            </a:extLst>
          </p:cNvPr>
          <p:cNvSpPr txBox="1"/>
          <p:nvPr/>
        </p:nvSpPr>
        <p:spPr>
          <a:xfrm>
            <a:off x="8525181" y="3145681"/>
            <a:ext cx="353298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EVENT DETAIL</a:t>
            </a:r>
            <a:endParaRPr lang="en-IN" sz="28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E6E69BCF-8E20-DDEC-FD91-C1112FF76F6C}"/>
              </a:ext>
            </a:extLst>
          </p:cNvPr>
          <p:cNvSpPr txBox="1"/>
          <p:nvPr/>
        </p:nvSpPr>
        <p:spPr>
          <a:xfrm>
            <a:off x="7090088" y="658082"/>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CE12770D-A84C-D317-D421-282D1291BF46}"/>
              </a:ext>
            </a:extLst>
          </p:cNvPr>
          <p:cNvSpPr txBox="1"/>
          <p:nvPr/>
        </p:nvSpPr>
        <p:spPr>
          <a:xfrm>
            <a:off x="7311135" y="1522200"/>
            <a:ext cx="235473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E50F08E0-CBDA-B65A-2F22-D10D80496592}"/>
              </a:ext>
            </a:extLst>
          </p:cNvPr>
          <p:cNvSpPr txBox="1"/>
          <p:nvPr/>
        </p:nvSpPr>
        <p:spPr>
          <a:xfrm>
            <a:off x="3302000" y="3781357"/>
            <a:ext cx="229656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27EB5CAC-C658-F05A-5E27-390ABE4D6A6D}"/>
              </a:ext>
            </a:extLst>
          </p:cNvPr>
          <p:cNvSpPr txBox="1"/>
          <p:nvPr/>
        </p:nvSpPr>
        <p:spPr>
          <a:xfrm>
            <a:off x="2346216" y="5899698"/>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A1510F8A-063E-82E7-8718-983E4F8DC396}"/>
              </a:ext>
            </a:extLst>
          </p:cNvPr>
          <p:cNvSpPr txBox="1"/>
          <p:nvPr/>
        </p:nvSpPr>
        <p:spPr>
          <a:xfrm>
            <a:off x="6286961" y="3800547"/>
            <a:ext cx="255694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B881DD0D-3993-CF37-27BA-202FA3D292A3}"/>
              </a:ext>
            </a:extLst>
          </p:cNvPr>
          <p:cNvSpPr txBox="1"/>
          <p:nvPr/>
        </p:nvSpPr>
        <p:spPr>
          <a:xfrm>
            <a:off x="6814843"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5A7C261E-126D-1DBC-3464-6B3728A4897E}"/>
              </a:ext>
            </a:extLst>
          </p:cNvPr>
          <p:cNvSpPr txBox="1"/>
          <p:nvPr/>
        </p:nvSpPr>
        <p:spPr>
          <a:xfrm>
            <a:off x="3228108" y="2804926"/>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4968E2EB-B971-5881-CFEF-77335FC4A258}"/>
              </a:ext>
            </a:extLst>
          </p:cNvPr>
          <p:cNvSpPr txBox="1"/>
          <p:nvPr/>
        </p:nvSpPr>
        <p:spPr>
          <a:xfrm>
            <a:off x="6618349" y="2802526"/>
            <a:ext cx="176373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A138C43E-FB49-E4EB-DE31-65CAD0DB8655}"/>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273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AC7B9736-EBA9-7BA8-EE66-A0520A31C641}"/>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5.1</a:t>
            </a:r>
          </a:p>
          <a:p>
            <a:pPr algn="ctr"/>
            <a:r>
              <a:rPr lang="en-US" sz="1600" dirty="0">
                <a:latin typeface="Times New Roman" panose="02020603050405020304" pitchFamily="18" charset="0"/>
                <a:cs typeface="Times New Roman" panose="02020603050405020304" pitchFamily="18" charset="0"/>
              </a:rPr>
              <a:t>VIEW</a:t>
            </a:r>
          </a:p>
          <a:p>
            <a:pPr algn="ctr"/>
            <a:r>
              <a:rPr lang="en-US" sz="1600" dirty="0">
                <a:latin typeface="Times New Roman" panose="02020603050405020304" pitchFamily="18" charset="0"/>
                <a:cs typeface="Times New Roman" panose="02020603050405020304" pitchFamily="18" charset="0"/>
              </a:rPr>
              <a:t>EVENT </a:t>
            </a:r>
          </a:p>
          <a:p>
            <a:pPr algn="ctr"/>
            <a:r>
              <a:rPr lang="en-US" sz="1600" dirty="0">
                <a:latin typeface="Times New Roman" panose="02020603050405020304" pitchFamily="18" charset="0"/>
                <a:cs typeface="Times New Roman" panose="02020603050405020304" pitchFamily="18" charset="0"/>
              </a:rPr>
              <a:t>INFO.</a:t>
            </a:r>
          </a:p>
        </p:txBody>
      </p:sp>
      <p:grpSp>
        <p:nvGrpSpPr>
          <p:cNvPr id="34" name="Group 33">
            <a:extLst>
              <a:ext uri="{FF2B5EF4-FFF2-40B4-BE49-F238E27FC236}">
                <a16:creationId xmlns:a16="http://schemas.microsoft.com/office/drawing/2014/main" id="{56841057-90CD-0D01-C2B1-67C6DCBF1FB7}"/>
              </a:ext>
            </a:extLst>
          </p:cNvPr>
          <p:cNvGrpSpPr/>
          <p:nvPr/>
        </p:nvGrpSpPr>
        <p:grpSpPr>
          <a:xfrm>
            <a:off x="422131" y="2722995"/>
            <a:ext cx="2805978" cy="1412008"/>
            <a:chOff x="588385" y="2814637"/>
            <a:chExt cx="2113251" cy="863600"/>
          </a:xfrm>
        </p:grpSpPr>
        <p:grpSp>
          <p:nvGrpSpPr>
            <p:cNvPr id="35" name="Group 34">
              <a:extLst>
                <a:ext uri="{FF2B5EF4-FFF2-40B4-BE49-F238E27FC236}">
                  <a16:creationId xmlns:a16="http://schemas.microsoft.com/office/drawing/2014/main" id="{CFC348EC-4D5A-30DB-2590-0FA09EB9CC78}"/>
                </a:ext>
              </a:extLst>
            </p:cNvPr>
            <p:cNvGrpSpPr/>
            <p:nvPr/>
          </p:nvGrpSpPr>
          <p:grpSpPr>
            <a:xfrm>
              <a:off x="588385" y="2814637"/>
              <a:ext cx="2113251" cy="863600"/>
              <a:chOff x="7072313" y="1343025"/>
              <a:chExt cx="1409700" cy="614363"/>
            </a:xfrm>
          </p:grpSpPr>
          <p:cxnSp>
            <p:nvCxnSpPr>
              <p:cNvPr id="37" name="Straight Connector 36">
                <a:extLst>
                  <a:ext uri="{FF2B5EF4-FFF2-40B4-BE49-F238E27FC236}">
                    <a16:creationId xmlns:a16="http://schemas.microsoft.com/office/drawing/2014/main" id="{B81007C5-9FA5-6AD9-7B04-CCED0BA3A687}"/>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B04833DE-B6BD-EE33-2918-1A50590B9301}"/>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2BCBCEF5-4B36-2858-C6C6-BE91D0C1AA7A}"/>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36" name="Straight Connector 35">
              <a:extLst>
                <a:ext uri="{FF2B5EF4-FFF2-40B4-BE49-F238E27FC236}">
                  <a16:creationId xmlns:a16="http://schemas.microsoft.com/office/drawing/2014/main" id="{91FA0AB0-4EF5-6980-5239-115BC4D069C8}"/>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40" name="Straight Arrow Connector 39">
            <a:extLst>
              <a:ext uri="{FF2B5EF4-FFF2-40B4-BE49-F238E27FC236}">
                <a16:creationId xmlns:a16="http://schemas.microsoft.com/office/drawing/2014/main" id="{379467D0-265A-72E6-F697-A86931F9C2C0}"/>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DFB6E28E-B403-456B-3F93-D78353E4A182}"/>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nector: Elbow 89">
            <a:extLst>
              <a:ext uri="{FF2B5EF4-FFF2-40B4-BE49-F238E27FC236}">
                <a16:creationId xmlns:a16="http://schemas.microsoft.com/office/drawing/2014/main" id="{B1B5992F-C1CA-3A1A-EB93-CEE300081E45}"/>
              </a:ext>
            </a:extLst>
          </p:cNvPr>
          <p:cNvCxnSpPr>
            <a:cxnSpLocks/>
          </p:cNvCxnSpPr>
          <p:nvPr/>
        </p:nvCxnSpPr>
        <p:spPr>
          <a:xfrm>
            <a:off x="2073275" y="4156902"/>
            <a:ext cx="3362325" cy="1088040"/>
          </a:xfrm>
          <a:prstGeom prst="bentConnector3">
            <a:avLst>
              <a:gd name="adj1" fmla="val -142"/>
            </a:avLst>
          </a:prstGeom>
          <a:ln>
            <a:tailEnd type="triangle"/>
          </a:ln>
        </p:spPr>
        <p:style>
          <a:lnRef idx="3">
            <a:schemeClr val="dk1"/>
          </a:lnRef>
          <a:fillRef idx="0">
            <a:schemeClr val="dk1"/>
          </a:fillRef>
          <a:effectRef idx="2">
            <a:schemeClr val="dk1"/>
          </a:effectRef>
          <a:fontRef idx="minor">
            <a:schemeClr val="tx1"/>
          </a:fontRef>
        </p:style>
      </p:cxnSp>
      <p:cxnSp>
        <p:nvCxnSpPr>
          <p:cNvPr id="43" name="Connector: Elbow 90">
            <a:extLst>
              <a:ext uri="{FF2B5EF4-FFF2-40B4-BE49-F238E27FC236}">
                <a16:creationId xmlns:a16="http://schemas.microsoft.com/office/drawing/2014/main" id="{20648749-6DA3-1176-EE6F-FFB075D85D64}"/>
              </a:ext>
            </a:extLst>
          </p:cNvPr>
          <p:cNvCxnSpPr>
            <a:cxnSpLocks/>
          </p:cNvCxnSpPr>
          <p:nvPr/>
        </p:nvCxnSpPr>
        <p:spPr>
          <a:xfrm rot="10800000">
            <a:off x="1403351" y="4135003"/>
            <a:ext cx="4071943" cy="1801960"/>
          </a:xfrm>
          <a:prstGeom prst="bentConnector3">
            <a:avLst>
              <a:gd name="adj1" fmla="val 99902"/>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nector: Elbow 91">
            <a:extLst>
              <a:ext uri="{FF2B5EF4-FFF2-40B4-BE49-F238E27FC236}">
                <a16:creationId xmlns:a16="http://schemas.microsoft.com/office/drawing/2014/main" id="{22B8FBB6-ACF1-F65B-0F58-784FF4B312DC}"/>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45" name="Connector: Elbow 92">
            <a:extLst>
              <a:ext uri="{FF2B5EF4-FFF2-40B4-BE49-F238E27FC236}">
                <a16:creationId xmlns:a16="http://schemas.microsoft.com/office/drawing/2014/main" id="{51AF8A52-126D-2EC2-B7F1-066B2E64566A}"/>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46" name="Group 45">
            <a:extLst>
              <a:ext uri="{FF2B5EF4-FFF2-40B4-BE49-F238E27FC236}">
                <a16:creationId xmlns:a16="http://schemas.microsoft.com/office/drawing/2014/main" id="{CAD1F479-0B70-2BB1-AAD5-F2E76438C974}"/>
              </a:ext>
            </a:extLst>
          </p:cNvPr>
          <p:cNvGrpSpPr/>
          <p:nvPr/>
        </p:nvGrpSpPr>
        <p:grpSpPr>
          <a:xfrm>
            <a:off x="8267051" y="2750801"/>
            <a:ext cx="3289156" cy="1412009"/>
            <a:chOff x="7072313" y="1343025"/>
            <a:chExt cx="1409700" cy="614363"/>
          </a:xfrm>
        </p:grpSpPr>
        <p:cxnSp>
          <p:nvCxnSpPr>
            <p:cNvPr id="47" name="Straight Connector 46">
              <a:extLst>
                <a:ext uri="{FF2B5EF4-FFF2-40B4-BE49-F238E27FC236}">
                  <a16:creationId xmlns:a16="http://schemas.microsoft.com/office/drawing/2014/main" id="{1523E91B-59CA-AE9A-A01E-F7CB30C342BF}"/>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D95A0442-E362-D6D9-A3A2-900D7DB975A7}"/>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6D7F0CC-77AF-1FF8-695E-BCD55B588210}"/>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50" name="Oval 49">
            <a:extLst>
              <a:ext uri="{FF2B5EF4-FFF2-40B4-BE49-F238E27FC236}">
                <a16:creationId xmlns:a16="http://schemas.microsoft.com/office/drawing/2014/main" id="{9534A121-3DDF-7D22-0D9B-A70AF6683812}"/>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5.2</a:t>
            </a:r>
          </a:p>
          <a:p>
            <a:pPr algn="ctr"/>
            <a:r>
              <a:rPr lang="en-US" sz="1600" dirty="0">
                <a:latin typeface="Times New Roman" panose="02020603050405020304" pitchFamily="18" charset="0"/>
                <a:cs typeface="Times New Roman" panose="02020603050405020304" pitchFamily="18" charset="0"/>
              </a:rPr>
              <a:t>ENROLL</a:t>
            </a:r>
          </a:p>
          <a:p>
            <a:pPr algn="ctr"/>
            <a:r>
              <a:rPr lang="en-US" sz="1600" dirty="0">
                <a:latin typeface="Times New Roman" panose="02020603050405020304" pitchFamily="18" charset="0"/>
                <a:cs typeface="Times New Roman" panose="02020603050405020304" pitchFamily="18" charset="0"/>
              </a:rPr>
              <a:t>IN EVENT</a:t>
            </a:r>
          </a:p>
        </p:txBody>
      </p:sp>
      <p:cxnSp>
        <p:nvCxnSpPr>
          <p:cNvPr id="51" name="Connector: Elbow 98">
            <a:extLst>
              <a:ext uri="{FF2B5EF4-FFF2-40B4-BE49-F238E27FC236}">
                <a16:creationId xmlns:a16="http://schemas.microsoft.com/office/drawing/2014/main" id="{D13B30C4-9587-2F2E-8EFE-21CB7406D907}"/>
              </a:ext>
            </a:extLst>
          </p:cNvPr>
          <p:cNvCxnSpPr>
            <a:cxnSpLocks/>
          </p:cNvCxnSpPr>
          <p:nvPr/>
        </p:nvCxnSpPr>
        <p:spPr>
          <a:xfrm rot="10800000" flipV="1">
            <a:off x="6716708" y="4162809"/>
            <a:ext cx="3730312" cy="1774154"/>
          </a:xfrm>
          <a:prstGeom prst="bentConnector3">
            <a:avLst>
              <a:gd name="adj1" fmla="val 634"/>
            </a:avLst>
          </a:prstGeom>
          <a:ln>
            <a:tailEnd type="triangle"/>
          </a:ln>
        </p:spPr>
        <p:style>
          <a:lnRef idx="3">
            <a:schemeClr val="dk1"/>
          </a:lnRef>
          <a:fillRef idx="0">
            <a:schemeClr val="dk1"/>
          </a:fillRef>
          <a:effectRef idx="2">
            <a:schemeClr val="dk1"/>
          </a:effectRef>
          <a:fontRef idx="minor">
            <a:schemeClr val="tx1"/>
          </a:fontRef>
        </p:style>
      </p:cxnSp>
      <p:cxnSp>
        <p:nvCxnSpPr>
          <p:cNvPr id="52" name="Connector: Elbow 99">
            <a:extLst>
              <a:ext uri="{FF2B5EF4-FFF2-40B4-BE49-F238E27FC236}">
                <a16:creationId xmlns:a16="http://schemas.microsoft.com/office/drawing/2014/main" id="{DBB85450-80CF-DE5E-FD83-27B366483FD1}"/>
              </a:ext>
            </a:extLst>
          </p:cNvPr>
          <p:cNvCxnSpPr>
            <a:cxnSpLocks/>
          </p:cNvCxnSpPr>
          <p:nvPr/>
        </p:nvCxnSpPr>
        <p:spPr>
          <a:xfrm flipV="1">
            <a:off x="5468943" y="4162809"/>
            <a:ext cx="4231317" cy="1079752"/>
          </a:xfrm>
          <a:prstGeom prst="bentConnector3">
            <a:avLst>
              <a:gd name="adj1" fmla="val 100064"/>
            </a:avLst>
          </a:prstGeom>
          <a:ln>
            <a:tailEnd type="triangle"/>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883F849D-E47C-ABDB-4156-40482735FC7B}"/>
              </a:ext>
            </a:extLst>
          </p:cNvPr>
          <p:cNvSpPr/>
          <p:nvPr/>
        </p:nvSpPr>
        <p:spPr>
          <a:xfrm>
            <a:off x="5346262" y="4864100"/>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5.3</a:t>
            </a:r>
          </a:p>
          <a:p>
            <a:pPr algn="ctr"/>
            <a:r>
              <a:rPr lang="en-US" sz="1600" dirty="0">
                <a:latin typeface="Times New Roman" panose="02020603050405020304" pitchFamily="18" charset="0"/>
                <a:cs typeface="Times New Roman" panose="02020603050405020304" pitchFamily="18" charset="0"/>
              </a:rPr>
              <a:t>CANCEL</a:t>
            </a:r>
          </a:p>
          <a:p>
            <a:pPr algn="ctr"/>
            <a:r>
              <a:rPr lang="en-US" sz="1600" dirty="0">
                <a:latin typeface="Times New Roman" panose="02020603050405020304" pitchFamily="18" charset="0"/>
                <a:cs typeface="Times New Roman" panose="02020603050405020304" pitchFamily="18" charset="0"/>
              </a:rPr>
              <a:t>EVENT</a:t>
            </a:r>
          </a:p>
          <a:p>
            <a:pPr algn="ctr"/>
            <a:r>
              <a:rPr lang="en-US" sz="1600" dirty="0">
                <a:latin typeface="Times New Roman" panose="02020603050405020304" pitchFamily="18" charset="0"/>
                <a:cs typeface="Times New Roman" panose="02020603050405020304" pitchFamily="18" charset="0"/>
              </a:rPr>
              <a:t>ENROLL.</a:t>
            </a:r>
          </a:p>
        </p:txBody>
      </p:sp>
      <p:sp>
        <p:nvSpPr>
          <p:cNvPr id="54" name="TextBox 53">
            <a:extLst>
              <a:ext uri="{FF2B5EF4-FFF2-40B4-BE49-F238E27FC236}">
                <a16:creationId xmlns:a16="http://schemas.microsoft.com/office/drawing/2014/main" id="{A2462B60-69C3-B891-A6CC-1B75540DC93E}"/>
              </a:ext>
            </a:extLst>
          </p:cNvPr>
          <p:cNvSpPr txBox="1"/>
          <p:nvPr/>
        </p:nvSpPr>
        <p:spPr>
          <a:xfrm>
            <a:off x="422131" y="3066761"/>
            <a:ext cx="2771115" cy="646331"/>
          </a:xfrm>
          <a:prstGeom prst="rect">
            <a:avLst/>
          </a:prstGeom>
          <a:noFill/>
        </p:spPr>
        <p:txBody>
          <a:bodyPr wrap="square" rtlCol="0">
            <a:spAutoFit/>
          </a:bodyPr>
          <a:lstStyle/>
          <a:p>
            <a:pPr algn="ctr"/>
            <a:r>
              <a:rPr lang="en-IN" sz="3600" b="1" dirty="0">
                <a:latin typeface="Times New Roman" panose="02020603050405020304" pitchFamily="18" charset="0"/>
                <a:ea typeface="Tahoma" panose="020B0604030504040204" pitchFamily="34" charset="0"/>
                <a:cs typeface="Times New Roman" panose="02020603050405020304" pitchFamily="18" charset="0"/>
              </a:rPr>
              <a:t>USER</a:t>
            </a:r>
          </a:p>
        </p:txBody>
      </p:sp>
      <p:cxnSp>
        <p:nvCxnSpPr>
          <p:cNvPr id="55" name="Straight Arrow Connector 54">
            <a:extLst>
              <a:ext uri="{FF2B5EF4-FFF2-40B4-BE49-F238E27FC236}">
                <a16:creationId xmlns:a16="http://schemas.microsoft.com/office/drawing/2014/main" id="{25B5D570-1AAF-027F-7864-0B3663BE4C2C}"/>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9EB7E2EA-5308-B854-1688-F4E39C695CB4}"/>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Connector: Elbow 104">
            <a:extLst>
              <a:ext uri="{FF2B5EF4-FFF2-40B4-BE49-F238E27FC236}">
                <a16:creationId xmlns:a16="http://schemas.microsoft.com/office/drawing/2014/main" id="{F0042D16-149B-97DE-4939-05EC76438889}"/>
              </a:ext>
            </a:extLst>
          </p:cNvPr>
          <p:cNvCxnSpPr>
            <a:cxnSpLocks/>
          </p:cNvCxnSpPr>
          <p:nvPr/>
        </p:nvCxnSpPr>
        <p:spPr>
          <a:xfrm>
            <a:off x="6716708" y="923925"/>
            <a:ext cx="3730312" cy="1810450"/>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58" name="Connector: Elbow 105">
            <a:extLst>
              <a:ext uri="{FF2B5EF4-FFF2-40B4-BE49-F238E27FC236}">
                <a16:creationId xmlns:a16="http://schemas.microsoft.com/office/drawing/2014/main" id="{E63BA196-DADF-27EF-20E6-39A44A7F600D}"/>
              </a:ext>
            </a:extLst>
          </p:cNvPr>
          <p:cNvCxnSpPr>
            <a:cxnSpLocks/>
          </p:cNvCxnSpPr>
          <p:nvPr/>
        </p:nvCxnSpPr>
        <p:spPr>
          <a:xfrm rot="10800000">
            <a:off x="6742550" y="1591726"/>
            <a:ext cx="2957710" cy="1159074"/>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EB23F6E-E23A-4A9D-5C88-3103CB488DAF}"/>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IN" b="1" i="1" smtClean="0">
                              <a:latin typeface="Cambria Math" panose="02040503050406030204" pitchFamily="18" charset="0"/>
                            </a:rPr>
                            <m:t>𝑼𝒔𝒆𝒓</m:t>
                          </m:r>
                          <m:r>
                            <a:rPr lang="en-IN" b="1" i="1" smtClean="0">
                              <a:latin typeface="Cambria Math" panose="02040503050406030204" pitchFamily="18" charset="0"/>
                            </a:rPr>
                            <m:t> </m:t>
                          </m:r>
                          <m:r>
                            <a:rPr lang="en-IN" b="1" i="1" smtClean="0">
                              <a:latin typeface="Cambria Math" panose="02040503050406030204" pitchFamily="18" charset="0"/>
                            </a:rPr>
                            <m:t>𝑨𝒄𝒕𝒊𝒗𝒊𝒕𝒚</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p:sp>
            <p:nvSpPr>
              <p:cNvPr id="59" name="TextBox 58">
                <a:extLst>
                  <a:ext uri="{FF2B5EF4-FFF2-40B4-BE49-F238E27FC236}">
                    <a16:creationId xmlns:a16="http://schemas.microsoft.com/office/drawing/2014/main" id="{9EB23F6E-E23A-4A9D-5C88-3103CB488DAF}"/>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r="-19649" b="-14286"/>
                </a:stretch>
              </a:blipFill>
            </p:spPr>
            <p:txBody>
              <a:bodyPr/>
              <a:lstStyle/>
              <a:p>
                <a:r>
                  <a:rPr lang="en-IN">
                    <a:noFill/>
                  </a:rPr>
                  <a:t> </a:t>
                </a:r>
              </a:p>
            </p:txBody>
          </p:sp>
        </mc:Fallback>
      </mc:AlternateContent>
      <p:sp>
        <p:nvSpPr>
          <p:cNvPr id="60" name="TextBox 59">
            <a:extLst>
              <a:ext uri="{FF2B5EF4-FFF2-40B4-BE49-F238E27FC236}">
                <a16:creationId xmlns:a16="http://schemas.microsoft.com/office/drawing/2014/main" id="{CE8A7B74-69D7-7F12-CE04-FBD638FC8E11}"/>
              </a:ext>
            </a:extLst>
          </p:cNvPr>
          <p:cNvSpPr txBox="1"/>
          <p:nvPr/>
        </p:nvSpPr>
        <p:spPr>
          <a:xfrm>
            <a:off x="8512833" y="3170560"/>
            <a:ext cx="314999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EVENTS DETAIL</a:t>
            </a:r>
            <a:endParaRPr lang="en-IN" sz="28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21BCC72B-ACF7-B594-6D37-623F0E1E5A00}"/>
              </a:ext>
            </a:extLst>
          </p:cNvPr>
          <p:cNvSpPr txBox="1"/>
          <p:nvPr/>
        </p:nvSpPr>
        <p:spPr>
          <a:xfrm>
            <a:off x="2177153" y="617539"/>
            <a:ext cx="3298139"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EVENTS INFO</a:t>
            </a:r>
            <a:endParaRPr lang="en-IN" sz="1400"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E6E69BCF-8E20-DDEC-FD91-C1112FF76F6C}"/>
              </a:ext>
            </a:extLst>
          </p:cNvPr>
          <p:cNvSpPr txBox="1"/>
          <p:nvPr/>
        </p:nvSpPr>
        <p:spPr>
          <a:xfrm>
            <a:off x="7090088" y="658082"/>
            <a:ext cx="2983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EVENTS INFO</a:t>
            </a:r>
            <a:endParaRPr lang="en-IN" sz="14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FF1A9261-564E-CE5B-1468-98A8BDFBD179}"/>
              </a:ext>
            </a:extLst>
          </p:cNvPr>
          <p:cNvSpPr txBox="1"/>
          <p:nvPr/>
        </p:nvSpPr>
        <p:spPr>
          <a:xfrm>
            <a:off x="2159562" y="1613058"/>
            <a:ext cx="33356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EVENTS DETAIL</a:t>
            </a:r>
            <a:endParaRPr lang="en-IN" sz="14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CE12770D-A84C-D317-D421-282D1291BF46}"/>
              </a:ext>
            </a:extLst>
          </p:cNvPr>
          <p:cNvSpPr txBox="1"/>
          <p:nvPr/>
        </p:nvSpPr>
        <p:spPr>
          <a:xfrm>
            <a:off x="7311135" y="1522200"/>
            <a:ext cx="2354731"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EVENTS DETAIL</a:t>
            </a:r>
            <a:endParaRPr lang="en-IN" sz="1400"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E50F08E0-CBDA-B65A-2F22-D10D80496592}"/>
              </a:ext>
            </a:extLst>
          </p:cNvPr>
          <p:cNvSpPr txBox="1"/>
          <p:nvPr/>
        </p:nvSpPr>
        <p:spPr>
          <a:xfrm>
            <a:off x="3302000" y="3781357"/>
            <a:ext cx="229656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27EB5CAC-C658-F05A-5E27-390ABE4D6A6D}"/>
              </a:ext>
            </a:extLst>
          </p:cNvPr>
          <p:cNvSpPr txBox="1"/>
          <p:nvPr/>
        </p:nvSpPr>
        <p:spPr>
          <a:xfrm>
            <a:off x="2346216" y="5899698"/>
            <a:ext cx="31227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A1510F8A-063E-82E7-8718-983E4F8DC396}"/>
              </a:ext>
            </a:extLst>
          </p:cNvPr>
          <p:cNvSpPr txBox="1"/>
          <p:nvPr/>
        </p:nvSpPr>
        <p:spPr>
          <a:xfrm>
            <a:off x="6425079" y="3758125"/>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B881DD0D-3993-CF37-27BA-202FA3D292A3}"/>
              </a:ext>
            </a:extLst>
          </p:cNvPr>
          <p:cNvSpPr txBox="1"/>
          <p:nvPr/>
        </p:nvSpPr>
        <p:spPr>
          <a:xfrm>
            <a:off x="6814843" y="5936963"/>
            <a:ext cx="327298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DETAIL</a:t>
            </a:r>
            <a:endParaRPr lang="en-IN" sz="14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5A7C261E-126D-1DBC-3464-6B3728A4897E}"/>
              </a:ext>
            </a:extLst>
          </p:cNvPr>
          <p:cNvSpPr txBox="1"/>
          <p:nvPr/>
        </p:nvSpPr>
        <p:spPr>
          <a:xfrm>
            <a:off x="3228108" y="2804926"/>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4968E2EB-B971-5881-CFEF-77335FC4A258}"/>
              </a:ext>
            </a:extLst>
          </p:cNvPr>
          <p:cNvSpPr txBox="1"/>
          <p:nvPr/>
        </p:nvSpPr>
        <p:spPr>
          <a:xfrm>
            <a:off x="6618349" y="2802526"/>
            <a:ext cx="176373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5FD830FF-B52C-4F90-EEF4-2599F369667B}"/>
              </a:ext>
            </a:extLst>
          </p:cNvPr>
          <p:cNvSpPr txBox="1"/>
          <p:nvPr/>
        </p:nvSpPr>
        <p:spPr>
          <a:xfrm>
            <a:off x="2420039" y="4967928"/>
            <a:ext cx="292563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A138C43E-FB49-E4EB-DE31-65CAD0DB8655}"/>
              </a:ext>
            </a:extLst>
          </p:cNvPr>
          <p:cNvSpPr txBox="1"/>
          <p:nvPr/>
        </p:nvSpPr>
        <p:spPr>
          <a:xfrm>
            <a:off x="6909868" y="4983332"/>
            <a:ext cx="255084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EVENT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3075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0BC1BBB-308D-745E-4D7A-E1F9F287CA7E}"/>
              </a:ext>
            </a:extLst>
          </p:cNvPr>
          <p:cNvSpPr/>
          <p:nvPr/>
        </p:nvSpPr>
        <p:spPr>
          <a:xfrm>
            <a:off x="5361709" y="581891"/>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6.1</a:t>
            </a:r>
          </a:p>
          <a:p>
            <a:pPr algn="ctr"/>
            <a:r>
              <a:rPr lang="en-US" sz="1600" dirty="0">
                <a:latin typeface="Times New Roman" panose="02020603050405020304" pitchFamily="18" charset="0"/>
                <a:cs typeface="Times New Roman" panose="02020603050405020304" pitchFamily="18" charset="0"/>
              </a:rPr>
              <a:t>VIEW PROFILE</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20007558-72C7-765F-8CDD-2AA927D7D1ED}"/>
              </a:ext>
            </a:extLst>
          </p:cNvPr>
          <p:cNvGrpSpPr/>
          <p:nvPr/>
        </p:nvGrpSpPr>
        <p:grpSpPr>
          <a:xfrm>
            <a:off x="422131" y="2722995"/>
            <a:ext cx="2805978" cy="1412008"/>
            <a:chOff x="588385" y="2814637"/>
            <a:chExt cx="2113251" cy="863600"/>
          </a:xfrm>
        </p:grpSpPr>
        <p:grpSp>
          <p:nvGrpSpPr>
            <p:cNvPr id="6" name="Group 5">
              <a:extLst>
                <a:ext uri="{FF2B5EF4-FFF2-40B4-BE49-F238E27FC236}">
                  <a16:creationId xmlns:a16="http://schemas.microsoft.com/office/drawing/2014/main" id="{72ABE4D0-2C75-7C6C-D451-7D6D5122599B}"/>
                </a:ext>
              </a:extLst>
            </p:cNvPr>
            <p:cNvGrpSpPr/>
            <p:nvPr/>
          </p:nvGrpSpPr>
          <p:grpSpPr>
            <a:xfrm>
              <a:off x="588385" y="2814637"/>
              <a:ext cx="2113251" cy="863600"/>
              <a:chOff x="7072313" y="1343025"/>
              <a:chExt cx="1409700" cy="614363"/>
            </a:xfrm>
          </p:grpSpPr>
          <p:cxnSp>
            <p:nvCxnSpPr>
              <p:cNvPr id="8" name="Straight Connector 7">
                <a:extLst>
                  <a:ext uri="{FF2B5EF4-FFF2-40B4-BE49-F238E27FC236}">
                    <a16:creationId xmlns:a16="http://schemas.microsoft.com/office/drawing/2014/main" id="{84321AE5-D5F3-1EC1-6961-91EDD43FF2A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9F4DC88A-7827-69F7-FCAA-97004B0389CF}"/>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235A63C-388E-B4A0-5F83-00950B2C69DE}"/>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cxnSp>
          <p:nvCxnSpPr>
            <p:cNvPr id="7" name="Straight Connector 6">
              <a:extLst>
                <a:ext uri="{FF2B5EF4-FFF2-40B4-BE49-F238E27FC236}">
                  <a16:creationId xmlns:a16="http://schemas.microsoft.com/office/drawing/2014/main" id="{3FE61184-BFEB-38BF-82D3-790175936D37}"/>
                </a:ext>
              </a:extLst>
            </p:cNvPr>
            <p:cNvCxnSpPr/>
            <p:nvPr/>
          </p:nvCxnSpPr>
          <p:spPr>
            <a:xfrm>
              <a:off x="2701636" y="2814637"/>
              <a:ext cx="0" cy="856906"/>
            </a:xfrm>
            <a:prstGeom prst="line">
              <a:avLst/>
            </a:prstGeom>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2E46BD01-16C5-B2A6-0B50-901B1591A995}"/>
              </a:ext>
            </a:extLst>
          </p:cNvPr>
          <p:cNvCxnSpPr>
            <a:cxnSpLocks/>
          </p:cNvCxnSpPr>
          <p:nvPr/>
        </p:nvCxnSpPr>
        <p:spPr>
          <a:xfrm>
            <a:off x="3228109" y="3066761"/>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EC33D15B-A0C6-704E-A94D-8CE3DF3F2F8E}"/>
              </a:ext>
            </a:extLst>
          </p:cNvPr>
          <p:cNvCxnSpPr>
            <a:cxnSpLocks/>
          </p:cNvCxnSpPr>
          <p:nvPr/>
        </p:nvCxnSpPr>
        <p:spPr>
          <a:xfrm flipH="1">
            <a:off x="3228109" y="3790950"/>
            <a:ext cx="2220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47">
            <a:extLst>
              <a:ext uri="{FF2B5EF4-FFF2-40B4-BE49-F238E27FC236}">
                <a16:creationId xmlns:a16="http://schemas.microsoft.com/office/drawing/2014/main" id="{CE90A31D-887B-ED2A-493D-62FBD7998DCF}"/>
              </a:ext>
            </a:extLst>
          </p:cNvPr>
          <p:cNvCxnSpPr/>
          <p:nvPr/>
        </p:nvCxnSpPr>
        <p:spPr>
          <a:xfrm flipV="1">
            <a:off x="1403350" y="923925"/>
            <a:ext cx="4071944" cy="1799070"/>
          </a:xfrm>
          <a:prstGeom prst="bentConnector3">
            <a:avLst>
              <a:gd name="adj1" fmla="val 33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Elbow 48">
            <a:extLst>
              <a:ext uri="{FF2B5EF4-FFF2-40B4-BE49-F238E27FC236}">
                <a16:creationId xmlns:a16="http://schemas.microsoft.com/office/drawing/2014/main" id="{65180C6F-237A-B977-A4A4-470F24C0CAF9}"/>
              </a:ext>
            </a:extLst>
          </p:cNvPr>
          <p:cNvCxnSpPr/>
          <p:nvPr/>
        </p:nvCxnSpPr>
        <p:spPr>
          <a:xfrm rot="10800000" flipV="1">
            <a:off x="2073276" y="1615439"/>
            <a:ext cx="3375025" cy="1107555"/>
          </a:xfrm>
          <a:prstGeom prst="bentConnector3">
            <a:avLst>
              <a:gd name="adj1" fmla="val 99897"/>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E7D1745E-CB91-32DB-3427-F6EFA8FA44EE}"/>
              </a:ext>
            </a:extLst>
          </p:cNvPr>
          <p:cNvGrpSpPr/>
          <p:nvPr/>
        </p:nvGrpSpPr>
        <p:grpSpPr>
          <a:xfrm>
            <a:off x="8267051" y="2750801"/>
            <a:ext cx="3289156" cy="1412009"/>
            <a:chOff x="7072313" y="1343025"/>
            <a:chExt cx="1409700" cy="614363"/>
          </a:xfrm>
        </p:grpSpPr>
        <p:cxnSp>
          <p:nvCxnSpPr>
            <p:cNvPr id="18" name="Straight Connector 17">
              <a:extLst>
                <a:ext uri="{FF2B5EF4-FFF2-40B4-BE49-F238E27FC236}">
                  <a16:creationId xmlns:a16="http://schemas.microsoft.com/office/drawing/2014/main" id="{42B5B034-5EA0-5C9A-69A3-B66785B7EBFE}"/>
                </a:ext>
              </a:extLst>
            </p:cNvPr>
            <p:cNvCxnSpPr/>
            <p:nvPr/>
          </p:nvCxnSpPr>
          <p:spPr>
            <a:xfrm>
              <a:off x="7072313" y="134540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F05A5BC-6DB3-E85A-7823-09428EC25CAD}"/>
                </a:ext>
              </a:extLst>
            </p:cNvPr>
            <p:cNvCxnSpPr/>
            <p:nvPr/>
          </p:nvCxnSpPr>
          <p:spPr>
            <a:xfrm>
              <a:off x="7072313" y="1952626"/>
              <a:ext cx="140970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92156A82-D1D2-CE14-89A0-0668F00A9B98}"/>
                </a:ext>
              </a:extLst>
            </p:cNvPr>
            <p:cNvCxnSpPr>
              <a:cxnSpLocks/>
            </p:cNvCxnSpPr>
            <p:nvPr/>
          </p:nvCxnSpPr>
          <p:spPr>
            <a:xfrm>
              <a:off x="7079457" y="1343025"/>
              <a:ext cx="0" cy="614363"/>
            </a:xfrm>
            <a:prstGeom prst="line">
              <a:avLst/>
            </a:prstGeom>
          </p:spPr>
          <p:style>
            <a:lnRef idx="3">
              <a:schemeClr val="dk1"/>
            </a:lnRef>
            <a:fillRef idx="0">
              <a:schemeClr val="dk1"/>
            </a:fillRef>
            <a:effectRef idx="2">
              <a:schemeClr val="dk1"/>
            </a:effectRef>
            <a:fontRef idx="minor">
              <a:schemeClr val="tx1"/>
            </a:fontRef>
          </p:style>
        </p:cxnSp>
      </p:grpSp>
      <p:sp>
        <p:nvSpPr>
          <p:cNvPr id="21" name="Oval 20">
            <a:extLst>
              <a:ext uri="{FF2B5EF4-FFF2-40B4-BE49-F238E27FC236}">
                <a16:creationId xmlns:a16="http://schemas.microsoft.com/office/drawing/2014/main" id="{75783271-E3B8-AF7F-AE65-0AF414E36EAC}"/>
              </a:ext>
            </a:extLst>
          </p:cNvPr>
          <p:cNvSpPr/>
          <p:nvPr/>
        </p:nvSpPr>
        <p:spPr>
          <a:xfrm>
            <a:off x="5347854" y="2722995"/>
            <a:ext cx="1468582" cy="14120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6.2</a:t>
            </a:r>
          </a:p>
          <a:p>
            <a:pPr algn="ctr"/>
            <a:r>
              <a:rPr lang="en-US" sz="1600" dirty="0">
                <a:latin typeface="Times New Roman" panose="02020603050405020304" pitchFamily="18" charset="0"/>
                <a:cs typeface="Times New Roman" panose="02020603050405020304" pitchFamily="18" charset="0"/>
              </a:rPr>
              <a:t>UPDATE </a:t>
            </a:r>
          </a:p>
          <a:p>
            <a:pPr algn="ctr"/>
            <a:r>
              <a:rPr lang="en-US" sz="1600" dirty="0">
                <a:latin typeface="Times New Roman" panose="02020603050405020304" pitchFamily="18" charset="0"/>
                <a:cs typeface="Times New Roman" panose="02020603050405020304" pitchFamily="18" charset="0"/>
              </a:rPr>
              <a:t>PROFILE </a:t>
            </a:r>
          </a:p>
          <a:p>
            <a:pPr algn="ctr"/>
            <a:r>
              <a:rPr lang="en-US" sz="1600" dirty="0">
                <a:latin typeface="Times New Roman" panose="02020603050405020304" pitchFamily="18" charset="0"/>
                <a:cs typeface="Times New Roman" panose="02020603050405020304" pitchFamily="18" charset="0"/>
              </a:rPr>
              <a:t>DETAIL</a:t>
            </a:r>
            <a:endParaRPr lang="en-IN" sz="1600" dirty="0">
              <a:latin typeface="Times New Roman" panose="02020603050405020304" pitchFamily="18" charset="0"/>
              <a:cs typeface="Times New Roman" panose="02020603050405020304" pitchFamily="18" charset="0"/>
            </a:endParaRPr>
          </a:p>
          <a:p>
            <a:pPr algn="ctr"/>
            <a:endParaRPr lang="en-IN"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4091485-3818-0FC8-CE7F-4FA2EF3FE863}"/>
              </a:ext>
            </a:extLst>
          </p:cNvPr>
          <p:cNvSpPr txBox="1"/>
          <p:nvPr/>
        </p:nvSpPr>
        <p:spPr>
          <a:xfrm>
            <a:off x="378594" y="2934475"/>
            <a:ext cx="2771115" cy="1077218"/>
          </a:xfrm>
          <a:prstGeom prst="rect">
            <a:avLst/>
          </a:prstGeom>
          <a:noFill/>
        </p:spPr>
        <p:txBody>
          <a:bodyPr wrap="square" rtlCol="0">
            <a:spAutoFit/>
          </a:bodyPr>
          <a:lstStyle/>
          <a:p>
            <a:pPr algn="ctr"/>
            <a:r>
              <a:rPr lang="en-US" sz="3200" b="1" dirty="0">
                <a:latin typeface="Times New Roman" panose="02020603050405020304" pitchFamily="18" charset="0"/>
                <a:ea typeface="Tahoma" panose="020B0604030504040204" pitchFamily="34" charset="0"/>
                <a:cs typeface="Times New Roman" panose="02020603050405020304" pitchFamily="18" charset="0"/>
              </a:rPr>
              <a:t>ADMIN/</a:t>
            </a:r>
          </a:p>
          <a:p>
            <a:pPr algn="ctr"/>
            <a:r>
              <a:rPr lang="en-IN" sz="3200" b="1" dirty="0">
                <a:latin typeface="Times New Roman" panose="02020603050405020304" pitchFamily="18" charset="0"/>
                <a:ea typeface="Tahoma" panose="020B0604030504040204" pitchFamily="34" charset="0"/>
                <a:cs typeface="Times New Roman" panose="02020603050405020304" pitchFamily="18" charset="0"/>
              </a:rPr>
              <a:t>ORGANISER</a:t>
            </a:r>
          </a:p>
        </p:txBody>
      </p:sp>
      <p:cxnSp>
        <p:nvCxnSpPr>
          <p:cNvPr id="26" name="Straight Arrow Connector 25">
            <a:extLst>
              <a:ext uri="{FF2B5EF4-FFF2-40B4-BE49-F238E27FC236}">
                <a16:creationId xmlns:a16="http://schemas.microsoft.com/office/drawing/2014/main" id="{6A957B96-F433-FBE1-2735-B35025553DD8}"/>
              </a:ext>
            </a:extLst>
          </p:cNvPr>
          <p:cNvCxnSpPr/>
          <p:nvPr/>
        </p:nvCxnSpPr>
        <p:spPr>
          <a:xfrm>
            <a:off x="6716708" y="3066761"/>
            <a:ext cx="15503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BEA3BB1-BB96-243D-55B9-C0306D7C1A6F}"/>
              </a:ext>
            </a:extLst>
          </p:cNvPr>
          <p:cNvCxnSpPr/>
          <p:nvPr/>
        </p:nvCxnSpPr>
        <p:spPr>
          <a:xfrm flipH="1">
            <a:off x="6716708" y="3790950"/>
            <a:ext cx="1567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60">
            <a:extLst>
              <a:ext uri="{FF2B5EF4-FFF2-40B4-BE49-F238E27FC236}">
                <a16:creationId xmlns:a16="http://schemas.microsoft.com/office/drawing/2014/main" id="{2196812D-16F7-B6DC-E22E-6F8728DF72E0}"/>
              </a:ext>
            </a:extLst>
          </p:cNvPr>
          <p:cNvCxnSpPr>
            <a:cxnSpLocks/>
          </p:cNvCxnSpPr>
          <p:nvPr/>
        </p:nvCxnSpPr>
        <p:spPr>
          <a:xfrm>
            <a:off x="6716708" y="923925"/>
            <a:ext cx="3730312" cy="1826876"/>
          </a:xfrm>
          <a:prstGeom prst="bentConnector3">
            <a:avLst>
              <a:gd name="adj1" fmla="val 99968"/>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61">
            <a:extLst>
              <a:ext uri="{FF2B5EF4-FFF2-40B4-BE49-F238E27FC236}">
                <a16:creationId xmlns:a16="http://schemas.microsoft.com/office/drawing/2014/main" id="{D4C190E8-4BFC-3C12-212B-CB669C0E570D}"/>
              </a:ext>
            </a:extLst>
          </p:cNvPr>
          <p:cNvCxnSpPr>
            <a:cxnSpLocks/>
          </p:cNvCxnSpPr>
          <p:nvPr/>
        </p:nvCxnSpPr>
        <p:spPr>
          <a:xfrm rot="10800000">
            <a:off x="6742550" y="1591726"/>
            <a:ext cx="2957710" cy="1146092"/>
          </a:xfrm>
          <a:prstGeom prst="bentConnector3">
            <a:avLst>
              <a:gd name="adj1" fmla="val 59"/>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83CF032-F7B3-2E9B-8C25-6DC843330165}"/>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𝟐</m:t>
                          </m:r>
                        </m:e>
                        <m:sup>
                          <m:r>
                            <a:rPr lang="en-US" b="1" i="1" smtClean="0">
                              <a:latin typeface="Cambria Math" panose="02040503050406030204" pitchFamily="18" charset="0"/>
                            </a:rPr>
                            <m:t>𝒏𝒅</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r>
                        <a:rPr lang="en-US" b="1" i="1" smtClean="0">
                          <a:latin typeface="Cambria Math" panose="02040503050406030204" pitchFamily="18" charset="0"/>
                        </a:rPr>
                        <m:t>𝒇𝒐𝒓</m:t>
                      </m:r>
                      <m:r>
                        <a:rPr lang="en-US" b="1" i="1" smtClean="0">
                          <a:latin typeface="Cambria Math" panose="02040503050406030204" pitchFamily="18" charset="0"/>
                        </a:rPr>
                        <m:t> </m:t>
                      </m:r>
                      <m:r>
                        <a:rPr lang="en-IN" b="1" i="1" smtClean="0">
                          <a:latin typeface="Cambria Math" panose="02040503050406030204" pitchFamily="18" charset="0"/>
                        </a:rPr>
                        <m:t>𝟔</m:t>
                      </m:r>
                      <m:r>
                        <a:rPr lang="en-IN" b="1" i="1" smtClean="0">
                          <a:latin typeface="Cambria Math" panose="02040503050406030204" pitchFamily="18" charset="0"/>
                        </a:rPr>
                        <m:t>.</m:t>
                      </m:r>
                      <m:r>
                        <a:rPr lang="en-US" b="1" i="1" smtClean="0">
                          <a:latin typeface="Cambria Math" panose="02040503050406030204" pitchFamily="18" charset="0"/>
                        </a:rPr>
                        <m:t>𝟎</m:t>
                      </m:r>
                      <m:d>
                        <m:dPr>
                          <m:ctrlPr>
                            <a:rPr lang="en-US" b="1" i="1" smtClean="0">
                              <a:latin typeface="Cambria Math" panose="02040503050406030204" pitchFamily="18" charset="0"/>
                            </a:rPr>
                          </m:ctrlPr>
                        </m:dPr>
                        <m:e>
                          <m:r>
                            <a:rPr lang="en-US" b="1" i="1" smtClean="0">
                              <a:latin typeface="Cambria Math" panose="02040503050406030204" pitchFamily="18" charset="0"/>
                            </a:rPr>
                            <m:t>𝑷𝒓𝒐𝒇𝒊𝒍𝒆</m:t>
                          </m:r>
                        </m:e>
                      </m:d>
                      <m:r>
                        <a:rPr lang="en-US" b="1" i="1" smtClean="0">
                          <a:latin typeface="Cambria Math" panose="02040503050406030204" pitchFamily="18" charset="0"/>
                        </a:rPr>
                        <m:t>:−</m:t>
                      </m:r>
                    </m:oMath>
                  </m:oMathPara>
                </a14:m>
                <a:endParaRPr lang="en-US" b="1" dirty="0">
                  <a:latin typeface="Times New Roman" panose="02020603050405020304" pitchFamily="18" charset="0"/>
                </a:endParaRPr>
              </a:p>
            </p:txBody>
          </p:sp>
        </mc:Choice>
        <mc:Fallback>
          <p:sp>
            <p:nvSpPr>
              <p:cNvPr id="31" name="TextBox 30">
                <a:extLst>
                  <a:ext uri="{FF2B5EF4-FFF2-40B4-BE49-F238E27FC236}">
                    <a16:creationId xmlns:a16="http://schemas.microsoft.com/office/drawing/2014/main" id="{E83CF032-F7B3-2E9B-8C25-6DC843330165}"/>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r="-2716" b="-14286"/>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F70F9ECE-2B16-EDA3-8095-DF678C670149}"/>
              </a:ext>
            </a:extLst>
          </p:cNvPr>
          <p:cNvSpPr txBox="1"/>
          <p:nvPr/>
        </p:nvSpPr>
        <p:spPr>
          <a:xfrm>
            <a:off x="8577944" y="2872922"/>
            <a:ext cx="3149994" cy="120032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PROFILE DETAIL</a:t>
            </a:r>
            <a:endParaRPr lang="en-IN" sz="3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BBCC92F2-B1BE-174C-C634-726736E8CD3B}"/>
              </a:ext>
            </a:extLst>
          </p:cNvPr>
          <p:cNvSpPr txBox="1"/>
          <p:nvPr/>
        </p:nvSpPr>
        <p:spPr>
          <a:xfrm>
            <a:off x="2744610" y="60519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AB471D50-7125-998A-6C12-5EC63508BA9D}"/>
              </a:ext>
            </a:extLst>
          </p:cNvPr>
          <p:cNvSpPr txBox="1"/>
          <p:nvPr/>
        </p:nvSpPr>
        <p:spPr>
          <a:xfrm>
            <a:off x="7311156" y="68485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1ECFCF96-05AB-2CCC-B5D3-CD42A77AE8D4}"/>
              </a:ext>
            </a:extLst>
          </p:cNvPr>
          <p:cNvSpPr txBox="1"/>
          <p:nvPr/>
        </p:nvSpPr>
        <p:spPr>
          <a:xfrm>
            <a:off x="2747244" y="1613058"/>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DEDB1A04-0070-7B14-F718-C99A5C9E3E69}"/>
              </a:ext>
            </a:extLst>
          </p:cNvPr>
          <p:cNvSpPr txBox="1"/>
          <p:nvPr/>
        </p:nvSpPr>
        <p:spPr>
          <a:xfrm>
            <a:off x="7292313" y="1519749"/>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CB9F2DA-9F16-C85F-C372-DE778C78C724}"/>
              </a:ext>
            </a:extLst>
          </p:cNvPr>
          <p:cNvSpPr txBox="1"/>
          <p:nvPr/>
        </p:nvSpPr>
        <p:spPr>
          <a:xfrm>
            <a:off x="3180911" y="385503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DF3C51B-A793-29E4-D496-46383E819654}"/>
              </a:ext>
            </a:extLst>
          </p:cNvPr>
          <p:cNvSpPr txBox="1"/>
          <p:nvPr/>
        </p:nvSpPr>
        <p:spPr>
          <a:xfrm>
            <a:off x="6471619" y="3828414"/>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DETAIL</a:t>
            </a:r>
            <a:endParaRPr lang="en-IN"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E3F9EE68-6B78-661B-631F-20E838D6A8A5}"/>
              </a:ext>
            </a:extLst>
          </p:cNvPr>
          <p:cNvSpPr txBox="1"/>
          <p:nvPr/>
        </p:nvSpPr>
        <p:spPr>
          <a:xfrm>
            <a:off x="3067143" y="2791152"/>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7B793667-5E31-5FE3-218A-61777D84785B}"/>
              </a:ext>
            </a:extLst>
          </p:cNvPr>
          <p:cNvSpPr txBox="1"/>
          <p:nvPr/>
        </p:nvSpPr>
        <p:spPr>
          <a:xfrm>
            <a:off x="6355576" y="2775281"/>
            <a:ext cx="2133600"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PROFILE INFO</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5628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21163"/>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Login details:-</a:t>
            </a:r>
            <a:endParaRPr lang="en-IN" sz="2800" dirty="0">
              <a:solidFill>
                <a:schemeClr val="tx1">
                  <a:lumMod val="95000"/>
                  <a:lumOff val="5000"/>
                </a:schemeClr>
              </a:solidFill>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9693502"/>
              </p:ext>
            </p:extLst>
          </p:nvPr>
        </p:nvGraphicFramePr>
        <p:xfrm>
          <a:off x="1152770" y="1380391"/>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Userid</a:t>
                      </a:r>
                      <a:endParaRPr lang="en-IN" sz="1600" dirty="0"/>
                    </a:p>
                  </a:txBody>
                  <a:tcPr/>
                </a:tc>
                <a:tc>
                  <a:txBody>
                    <a:bodyPr/>
                    <a:lstStyle/>
                    <a:p>
                      <a:r>
                        <a:rPr lang="en-US" sz="1600" dirty="0" err="1"/>
                        <a:t>Int</a:t>
                      </a:r>
                      <a:endParaRPr lang="en-IN" sz="1600" dirty="0"/>
                    </a:p>
                  </a:txBody>
                  <a:tcPr/>
                </a:tc>
                <a:tc>
                  <a:txBody>
                    <a:bodyPr/>
                    <a:lstStyle/>
                    <a:p>
                      <a:r>
                        <a:rPr lang="en-US" sz="1600" dirty="0"/>
                        <a:t>10</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Username</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a:t>password</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Password</a:t>
                      </a:r>
                    </a:p>
                  </a:txBody>
                  <a:tcPr/>
                </a:tc>
                <a:extLst>
                  <a:ext uri="{0D108BD9-81ED-4DB2-BD59-A6C34878D82A}">
                    <a16:rowId xmlns:a16="http://schemas.microsoft.com/office/drawing/2014/main" val="2400962356"/>
                  </a:ext>
                </a:extLst>
              </a:tr>
            </a:tbl>
          </a:graphicData>
        </a:graphic>
      </p:graphicFrame>
    </p:spTree>
    <p:extLst>
      <p:ext uri="{BB962C8B-B14F-4D97-AF65-F5344CB8AC3E}">
        <p14:creationId xmlns:p14="http://schemas.microsoft.com/office/powerpoint/2010/main" val="19641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47541"/>
            <a:ext cx="10515600" cy="452560"/>
          </a:xfrm>
        </p:spPr>
        <p:txBody>
          <a:bodyPr>
            <a:normAutofit fontScale="90000"/>
          </a:body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Course Details:-</a:t>
            </a:r>
            <a:endParaRPr lang="en-IN" sz="2800" dirty="0">
              <a:solidFill>
                <a:schemeClr val="tx1">
                  <a:lumMod val="95000"/>
                  <a:lumOff val="5000"/>
                </a:schemeClr>
              </a:solidFill>
              <a:latin typeface="Algerian" panose="04020705040A02060702" pitchFamily="82"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94556146"/>
              </p:ext>
            </p:extLst>
          </p:nvPr>
        </p:nvGraphicFramePr>
        <p:xfrm>
          <a:off x="1371600" y="904949"/>
          <a:ext cx="9381390" cy="3249280"/>
        </p:xfrm>
        <a:graphic>
          <a:graphicData uri="http://schemas.openxmlformats.org/drawingml/2006/table">
            <a:tbl>
              <a:tblPr firstRow="1" bandRow="1">
                <a:tableStyleId>{B301B821-A1FF-4177-AEE7-76D212191A09}</a:tableStyleId>
              </a:tblPr>
              <a:tblGrid>
                <a:gridCol w="1563565">
                  <a:extLst>
                    <a:ext uri="{9D8B030D-6E8A-4147-A177-3AD203B41FA5}">
                      <a16:colId xmlns:a16="http://schemas.microsoft.com/office/drawing/2014/main" val="20000"/>
                    </a:ext>
                  </a:extLst>
                </a:gridCol>
                <a:gridCol w="1563565">
                  <a:extLst>
                    <a:ext uri="{9D8B030D-6E8A-4147-A177-3AD203B41FA5}">
                      <a16:colId xmlns:a16="http://schemas.microsoft.com/office/drawing/2014/main" val="20001"/>
                    </a:ext>
                  </a:extLst>
                </a:gridCol>
                <a:gridCol w="1563565">
                  <a:extLst>
                    <a:ext uri="{9D8B030D-6E8A-4147-A177-3AD203B41FA5}">
                      <a16:colId xmlns:a16="http://schemas.microsoft.com/office/drawing/2014/main" val="20002"/>
                    </a:ext>
                  </a:extLst>
                </a:gridCol>
                <a:gridCol w="1563565">
                  <a:extLst>
                    <a:ext uri="{9D8B030D-6E8A-4147-A177-3AD203B41FA5}">
                      <a16:colId xmlns:a16="http://schemas.microsoft.com/office/drawing/2014/main" val="20003"/>
                    </a:ext>
                  </a:extLst>
                </a:gridCol>
                <a:gridCol w="1563565">
                  <a:extLst>
                    <a:ext uri="{9D8B030D-6E8A-4147-A177-3AD203B41FA5}">
                      <a16:colId xmlns:a16="http://schemas.microsoft.com/office/drawing/2014/main" val="20004"/>
                    </a:ext>
                  </a:extLst>
                </a:gridCol>
                <a:gridCol w="1563565">
                  <a:extLst>
                    <a:ext uri="{9D8B030D-6E8A-4147-A177-3AD203B41FA5}">
                      <a16:colId xmlns:a16="http://schemas.microsoft.com/office/drawing/2014/main" val="20005"/>
                    </a:ext>
                  </a:extLst>
                </a:gridCol>
              </a:tblGrid>
              <a:tr h="449066">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10000"/>
                  </a:ext>
                </a:extLst>
              </a:tr>
              <a:tr h="633559">
                <a:tc>
                  <a:txBody>
                    <a:bodyPr/>
                    <a:lstStyle/>
                    <a:p>
                      <a:r>
                        <a:rPr lang="en-US" sz="1600" dirty="0" err="1"/>
                        <a:t>course_id</a:t>
                      </a:r>
                      <a:endParaRPr lang="en-US" sz="1600" dirty="0"/>
                    </a:p>
                  </a:txBody>
                  <a:tcPr/>
                </a:tc>
                <a:tc>
                  <a:txBody>
                    <a:bodyPr/>
                    <a:lstStyle/>
                    <a:p>
                      <a:r>
                        <a:rPr lang="en-US" sz="1600" dirty="0" err="1"/>
                        <a:t>Int</a:t>
                      </a:r>
                      <a:endParaRPr lang="en-US" sz="1600" dirty="0"/>
                    </a:p>
                  </a:txBody>
                  <a:tcPr/>
                </a:tc>
                <a:tc>
                  <a:txBody>
                    <a:bodyPr/>
                    <a:lstStyle/>
                    <a:p>
                      <a:r>
                        <a:rPr lang="en-US" sz="1600" dirty="0"/>
                        <a:t>3</a:t>
                      </a:r>
                    </a:p>
                  </a:txBody>
                  <a:tcPr/>
                </a:tc>
                <a:tc>
                  <a:txBody>
                    <a:bodyPr/>
                    <a:lstStyle/>
                    <a:p>
                      <a:pPr algn="ctr"/>
                      <a:r>
                        <a:rPr lang="en-US" sz="1600" dirty="0"/>
                        <a:t>Primary key</a:t>
                      </a:r>
                    </a:p>
                  </a:txBody>
                  <a:tcPr/>
                </a:tc>
                <a:tc>
                  <a:txBody>
                    <a:bodyPr/>
                    <a:lstStyle/>
                    <a:p>
                      <a:r>
                        <a:rPr lang="en-US" sz="1600" dirty="0"/>
                        <a:t>Not</a:t>
                      </a:r>
                      <a:r>
                        <a:rPr lang="en-US" sz="1600" baseline="0" dirty="0"/>
                        <a:t> null</a:t>
                      </a:r>
                      <a:endParaRPr lang="en-US"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0001"/>
                  </a:ext>
                </a:extLst>
              </a:tr>
              <a:tr h="660189">
                <a:tc>
                  <a:txBody>
                    <a:bodyPr/>
                    <a:lstStyle/>
                    <a:p>
                      <a:r>
                        <a:rPr lang="en-US" sz="1600" dirty="0" err="1"/>
                        <a:t>course_name</a:t>
                      </a:r>
                      <a:endParaRPr lang="en-US" sz="1600" dirty="0"/>
                    </a:p>
                  </a:txBody>
                  <a:tcPr/>
                </a:tc>
                <a:tc>
                  <a:txBody>
                    <a:bodyPr/>
                    <a:lstStyle/>
                    <a:p>
                      <a:r>
                        <a:rPr lang="en-US" sz="1600" dirty="0" err="1"/>
                        <a:t>Varchar</a:t>
                      </a:r>
                      <a:endParaRPr lang="en-US" sz="1600" dirty="0"/>
                    </a:p>
                  </a:txBody>
                  <a:tcPr/>
                </a:tc>
                <a:tc>
                  <a:txBody>
                    <a:bodyPr/>
                    <a:lstStyle/>
                    <a:p>
                      <a:r>
                        <a:rPr lang="en-US" sz="1600" dirty="0"/>
                        <a:t>50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baseline="0" dirty="0"/>
                        <a:t>Course name</a:t>
                      </a:r>
                      <a:endParaRPr lang="en-US" sz="1600" dirty="0"/>
                    </a:p>
                  </a:txBody>
                  <a:tcPr/>
                </a:tc>
                <a:extLst>
                  <a:ext uri="{0D108BD9-81ED-4DB2-BD59-A6C34878D82A}">
                    <a16:rowId xmlns:a16="http://schemas.microsoft.com/office/drawing/2014/main" val="10002"/>
                  </a:ext>
                </a:extLst>
              </a:tr>
              <a:tr h="678664">
                <a:tc>
                  <a:txBody>
                    <a:bodyPr/>
                    <a:lstStyle/>
                    <a:p>
                      <a:r>
                        <a:rPr lang="en-US" sz="1600" dirty="0" err="1"/>
                        <a:t>course_type</a:t>
                      </a:r>
                      <a:endParaRPr lang="en-US" sz="1600" dirty="0"/>
                    </a:p>
                  </a:txBody>
                  <a:tcPr/>
                </a:tc>
                <a:tc>
                  <a:txBody>
                    <a:bodyPr/>
                    <a:lstStyle/>
                    <a:p>
                      <a:r>
                        <a:rPr lang="en-US" sz="1600" dirty="0"/>
                        <a:t>Varchar</a:t>
                      </a:r>
                    </a:p>
                  </a:txBody>
                  <a:tcPr/>
                </a:tc>
                <a:tc>
                  <a:txBody>
                    <a:bodyPr/>
                    <a:lstStyle/>
                    <a:p>
                      <a:r>
                        <a:rPr lang="en-US" sz="1600" dirty="0"/>
                        <a:t>10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dirty="0"/>
                        <a:t>Course</a:t>
                      </a:r>
                      <a:r>
                        <a:rPr lang="en-US" sz="1600" baseline="0" dirty="0"/>
                        <a:t> type</a:t>
                      </a:r>
                      <a:endParaRPr lang="en-US" sz="1600" dirty="0"/>
                    </a:p>
                  </a:txBody>
                  <a:tcPr/>
                </a:tc>
                <a:extLst>
                  <a:ext uri="{0D108BD9-81ED-4DB2-BD59-A6C34878D82A}">
                    <a16:rowId xmlns:a16="http://schemas.microsoft.com/office/drawing/2014/main" val="10003"/>
                  </a:ext>
                </a:extLst>
              </a:tr>
              <a:tr h="827802">
                <a:tc>
                  <a:txBody>
                    <a:bodyPr/>
                    <a:lstStyle/>
                    <a:p>
                      <a:r>
                        <a:rPr lang="en-US" sz="1600" dirty="0" err="1"/>
                        <a:t>course_sem</a:t>
                      </a:r>
                      <a:endParaRPr lang="en-US" sz="1600" dirty="0"/>
                    </a:p>
                  </a:txBody>
                  <a:tcPr/>
                </a:tc>
                <a:tc>
                  <a:txBody>
                    <a:bodyPr/>
                    <a:lstStyle/>
                    <a:p>
                      <a:r>
                        <a:rPr lang="en-US" sz="1600" dirty="0" err="1"/>
                        <a:t>Varchar</a:t>
                      </a:r>
                      <a:endParaRPr lang="en-US" sz="1600" dirty="0"/>
                    </a:p>
                  </a:txBody>
                  <a:tcPr/>
                </a:tc>
                <a:tc>
                  <a:txBody>
                    <a:bodyPr/>
                    <a:lstStyle/>
                    <a:p>
                      <a:r>
                        <a:rPr lang="en-US" sz="1600" dirty="0"/>
                        <a:t>10</a:t>
                      </a:r>
                    </a:p>
                  </a:txBody>
                  <a:tcPr/>
                </a:tc>
                <a:tc>
                  <a:txBody>
                    <a:bodyPr/>
                    <a:lstStyle/>
                    <a:p>
                      <a:pPr algn="ctr"/>
                      <a:r>
                        <a:rPr lang="en-US" sz="3200" dirty="0"/>
                        <a:t>-</a:t>
                      </a:r>
                    </a:p>
                  </a:txBody>
                  <a:tcPr/>
                </a:tc>
                <a:tc>
                  <a:txBody>
                    <a:bodyPr/>
                    <a:lstStyle/>
                    <a:p>
                      <a:r>
                        <a:rPr lang="en-US" sz="1600" dirty="0"/>
                        <a:t>Not null</a:t>
                      </a:r>
                    </a:p>
                  </a:txBody>
                  <a:tcPr/>
                </a:tc>
                <a:tc>
                  <a:txBody>
                    <a:bodyPr/>
                    <a:lstStyle/>
                    <a:p>
                      <a:r>
                        <a:rPr lang="en-US" sz="1600" baseline="0" dirty="0"/>
                        <a:t>Course wise Number of semester</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5718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556847" y="321163"/>
            <a:ext cx="10515600" cy="452560"/>
          </a:xfrm>
        </p:spPr>
        <p:txBody>
          <a:bodyPr>
            <a:normAutofit fontScale="90000"/>
          </a:bodyPr>
          <a:lstStyle/>
          <a:p>
            <a:pPr marL="457200" indent="-457200">
              <a:buFont typeface="Wingdings" panose="05000000000000000000" pitchFamily="2" charset="2"/>
              <a:buChar char="Ø"/>
            </a:pPr>
            <a:r>
              <a:rPr lang="en-US" sz="2800" dirty="0">
                <a:solidFill>
                  <a:schemeClr val="tx1">
                    <a:lumMod val="95000"/>
                    <a:lumOff val="5000"/>
                  </a:schemeClr>
                </a:solidFill>
                <a:latin typeface="Algerian" panose="04020705040A02060702" pitchFamily="82" charset="0"/>
              </a:rPr>
              <a:t>Semester details:-</a:t>
            </a:r>
            <a:endParaRPr lang="en-IN" sz="2800" dirty="0">
              <a:solidFill>
                <a:schemeClr val="tx1">
                  <a:lumMod val="95000"/>
                  <a:lumOff val="5000"/>
                </a:schemeClr>
              </a:solidFill>
              <a:latin typeface="Algerian" panose="04020705040A02060702" pitchFamily="8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67953759"/>
              </p:ext>
            </p:extLst>
          </p:nvPr>
        </p:nvGraphicFramePr>
        <p:xfrm>
          <a:off x="1152770" y="1380391"/>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sem_name</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Semester name</a:t>
                      </a:r>
                      <a:endParaRPr lang="en-US" sz="1600" dirty="0"/>
                    </a:p>
                  </a:txBody>
                  <a:tcPr/>
                </a:tc>
                <a:extLst>
                  <a:ext uri="{0D108BD9-81ED-4DB2-BD59-A6C34878D82A}">
                    <a16:rowId xmlns:a16="http://schemas.microsoft.com/office/drawing/2014/main" val="2400962356"/>
                  </a:ext>
                </a:extLst>
              </a:tr>
            </a:tbl>
          </a:graphicData>
        </a:graphic>
      </p:graphicFrame>
    </p:spTree>
    <p:extLst>
      <p:ext uri="{BB962C8B-B14F-4D97-AF65-F5344CB8AC3E}">
        <p14:creationId xmlns:p14="http://schemas.microsoft.com/office/powerpoint/2010/main" val="774533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Subject details:-</a:t>
            </a:r>
            <a:endParaRPr lang="en-IN" sz="2800" dirty="0">
              <a:latin typeface="Algerian" panose="04020705040A02060702" pitchFamily="8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570615178"/>
              </p:ext>
            </p:extLst>
          </p:nvPr>
        </p:nvGraphicFramePr>
        <p:xfrm>
          <a:off x="1038467" y="1062563"/>
          <a:ext cx="10033980" cy="3286624"/>
        </p:xfrm>
        <a:graphic>
          <a:graphicData uri="http://schemas.openxmlformats.org/drawingml/2006/table">
            <a:tbl>
              <a:tblPr firstRow="1" bandRow="1">
                <a:tableStyleId>{B301B821-A1FF-4177-AEE7-76D212191A09}</a:tableStyleId>
              </a:tblPr>
              <a:tblGrid>
                <a:gridCol w="1672330">
                  <a:extLst>
                    <a:ext uri="{9D8B030D-6E8A-4147-A177-3AD203B41FA5}">
                      <a16:colId xmlns:a16="http://schemas.microsoft.com/office/drawing/2014/main" val="2618615947"/>
                    </a:ext>
                  </a:extLst>
                </a:gridCol>
                <a:gridCol w="1672330">
                  <a:extLst>
                    <a:ext uri="{9D8B030D-6E8A-4147-A177-3AD203B41FA5}">
                      <a16:colId xmlns:a16="http://schemas.microsoft.com/office/drawing/2014/main" val="1515986211"/>
                    </a:ext>
                  </a:extLst>
                </a:gridCol>
                <a:gridCol w="1672330">
                  <a:extLst>
                    <a:ext uri="{9D8B030D-6E8A-4147-A177-3AD203B41FA5}">
                      <a16:colId xmlns:a16="http://schemas.microsoft.com/office/drawing/2014/main" val="3822446453"/>
                    </a:ext>
                  </a:extLst>
                </a:gridCol>
                <a:gridCol w="1672330">
                  <a:extLst>
                    <a:ext uri="{9D8B030D-6E8A-4147-A177-3AD203B41FA5}">
                      <a16:colId xmlns:a16="http://schemas.microsoft.com/office/drawing/2014/main" val="3370174165"/>
                    </a:ext>
                  </a:extLst>
                </a:gridCol>
                <a:gridCol w="1672330">
                  <a:extLst>
                    <a:ext uri="{9D8B030D-6E8A-4147-A177-3AD203B41FA5}">
                      <a16:colId xmlns:a16="http://schemas.microsoft.com/office/drawing/2014/main" val="3220336204"/>
                    </a:ext>
                  </a:extLst>
                </a:gridCol>
                <a:gridCol w="1672330">
                  <a:extLst>
                    <a:ext uri="{9D8B030D-6E8A-4147-A177-3AD203B41FA5}">
                      <a16:colId xmlns:a16="http://schemas.microsoft.com/office/drawing/2014/main" val="960754811"/>
                    </a:ext>
                  </a:extLst>
                </a:gridCol>
              </a:tblGrid>
              <a:tr h="511261">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679677108"/>
                  </a:ext>
                </a:extLst>
              </a:tr>
              <a:tr h="45888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997574162"/>
                  </a:ext>
                </a:extLst>
              </a:tr>
              <a:tr h="45888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 </a:t>
                      </a:r>
                      <a:endParaRPr lang="en-IN" sz="1600" dirty="0"/>
                    </a:p>
                  </a:txBody>
                  <a:tcPr/>
                </a:tc>
                <a:tc>
                  <a:txBody>
                    <a:bodyPr/>
                    <a:lstStyle/>
                    <a:p>
                      <a:r>
                        <a:rPr lang="en-US" sz="1600" dirty="0"/>
                        <a:t>Not Null</a:t>
                      </a:r>
                      <a:endParaRPr lang="en-IN" sz="1600" dirty="0"/>
                    </a:p>
                  </a:txBody>
                  <a:tcPr/>
                </a:tc>
                <a:tc>
                  <a:txBody>
                    <a:bodyPr/>
                    <a:lstStyle/>
                    <a:p>
                      <a:r>
                        <a:rPr lang="en-US" sz="1600" dirty="0" err="1"/>
                        <a:t>Refrence</a:t>
                      </a:r>
                      <a:r>
                        <a:rPr lang="en-US" sz="1600" baseline="0" dirty="0"/>
                        <a:t> from course </a:t>
                      </a:r>
                      <a:endParaRPr lang="en-US" sz="1600" dirty="0"/>
                    </a:p>
                  </a:txBody>
                  <a:tcPr/>
                </a:tc>
                <a:extLst>
                  <a:ext uri="{0D108BD9-81ED-4DB2-BD59-A6C34878D82A}">
                    <a16:rowId xmlns:a16="http://schemas.microsoft.com/office/drawing/2014/main" val="2956153820"/>
                  </a:ext>
                </a:extLst>
              </a:tr>
              <a:tr h="45888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 Null</a:t>
                      </a:r>
                      <a:endParaRPr lang="en-IN" sz="1600" dirty="0"/>
                    </a:p>
                  </a:txBody>
                  <a:tcPr/>
                </a:tc>
                <a:tc>
                  <a:txBody>
                    <a:bodyPr/>
                    <a:lstStyle/>
                    <a:p>
                      <a:r>
                        <a:rPr lang="en-US" sz="1600" dirty="0" err="1"/>
                        <a:t>Refrence</a:t>
                      </a:r>
                      <a:r>
                        <a:rPr lang="en-US" sz="1600" dirty="0"/>
                        <a:t> from semester</a:t>
                      </a:r>
                    </a:p>
                  </a:txBody>
                  <a:tcPr/>
                </a:tc>
                <a:extLst>
                  <a:ext uri="{0D108BD9-81ED-4DB2-BD59-A6C34878D82A}">
                    <a16:rowId xmlns:a16="http://schemas.microsoft.com/office/drawing/2014/main" val="3194394794"/>
                  </a:ext>
                </a:extLst>
              </a:tr>
              <a:tr h="458883">
                <a:tc>
                  <a:txBody>
                    <a:bodyPr/>
                    <a:lstStyle/>
                    <a:p>
                      <a:r>
                        <a:rPr lang="en-US" sz="1600" dirty="0" err="1"/>
                        <a:t>sub_code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Subject code</a:t>
                      </a:r>
                      <a:endParaRPr lang="en-US" sz="1600" dirty="0"/>
                    </a:p>
                  </a:txBody>
                  <a:tcPr/>
                </a:tc>
                <a:extLst>
                  <a:ext uri="{0D108BD9-81ED-4DB2-BD59-A6C34878D82A}">
                    <a16:rowId xmlns:a16="http://schemas.microsoft.com/office/drawing/2014/main" val="2716307001"/>
                  </a:ext>
                </a:extLst>
              </a:tr>
              <a:tr h="458883">
                <a:tc>
                  <a:txBody>
                    <a:bodyPr/>
                    <a:lstStyle/>
                    <a:p>
                      <a:r>
                        <a:rPr lang="en-US" sz="1600" dirty="0" err="1"/>
                        <a:t>sub_name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40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baseline="0" dirty="0"/>
                        <a:t>Subject name</a:t>
                      </a:r>
                      <a:endParaRPr lang="en-US" sz="1600" dirty="0"/>
                    </a:p>
                  </a:txBody>
                  <a:tcPr/>
                </a:tc>
                <a:extLst>
                  <a:ext uri="{0D108BD9-81ED-4DB2-BD59-A6C34878D82A}">
                    <a16:rowId xmlns:a16="http://schemas.microsoft.com/office/drawing/2014/main" val="3650134193"/>
                  </a:ext>
                </a:extLst>
              </a:tr>
            </a:tbl>
          </a:graphicData>
        </a:graphic>
      </p:graphicFrame>
    </p:spTree>
    <p:extLst>
      <p:ext uri="{BB962C8B-B14F-4D97-AF65-F5344CB8AC3E}">
        <p14:creationId xmlns:p14="http://schemas.microsoft.com/office/powerpoint/2010/main" val="2066203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14191601"/>
              </p:ext>
            </p:extLst>
          </p:nvPr>
        </p:nvGraphicFramePr>
        <p:xfrm>
          <a:off x="715597" y="927834"/>
          <a:ext cx="9670562" cy="2365131"/>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des_id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des_name</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Designation name</a:t>
                      </a:r>
                    </a:p>
                  </a:txBody>
                  <a:tcPr/>
                </a:tc>
                <a:extLst>
                  <a:ext uri="{0D108BD9-81ED-4DB2-BD59-A6C34878D82A}">
                    <a16:rowId xmlns:a16="http://schemas.microsoft.com/office/drawing/2014/main" val="2400962356"/>
                  </a:ext>
                </a:extLst>
              </a:tr>
            </a:tbl>
          </a:graphicData>
        </a:graphic>
      </p:graphicFrame>
      <p:sp>
        <p:nvSpPr>
          <p:cNvPr id="5" name="Title 3"/>
          <p:cNvSpPr txBox="1">
            <a:spLocks/>
          </p:cNvSpPr>
          <p:nvPr/>
        </p:nvSpPr>
        <p:spPr>
          <a:xfrm>
            <a:off x="293078" y="28159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Designation:-</a:t>
            </a:r>
            <a:endParaRPr lang="en-IN" sz="2800" dirty="0">
              <a:latin typeface="Algerian" panose="04020705040A02060702" pitchFamily="82" charset="0"/>
            </a:endParaRPr>
          </a:p>
        </p:txBody>
      </p:sp>
    </p:spTree>
    <p:extLst>
      <p:ext uri="{BB962C8B-B14F-4D97-AF65-F5344CB8AC3E}">
        <p14:creationId xmlns:p14="http://schemas.microsoft.com/office/powerpoint/2010/main" val="425747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21164"/>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Teacher:-</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66853293"/>
              </p:ext>
            </p:extLst>
          </p:nvPr>
        </p:nvGraphicFramePr>
        <p:xfrm>
          <a:off x="1012090" y="1124113"/>
          <a:ext cx="10060356" cy="5473646"/>
        </p:xfrm>
        <a:graphic>
          <a:graphicData uri="http://schemas.openxmlformats.org/drawingml/2006/table">
            <a:tbl>
              <a:tblPr firstRow="1" bandRow="1">
                <a:tableStyleId>{B301B821-A1FF-4177-AEE7-76D212191A09}</a:tableStyleId>
              </a:tblPr>
              <a:tblGrid>
                <a:gridCol w="1676726">
                  <a:extLst>
                    <a:ext uri="{9D8B030D-6E8A-4147-A177-3AD203B41FA5}">
                      <a16:colId xmlns:a16="http://schemas.microsoft.com/office/drawing/2014/main" val="3757195223"/>
                    </a:ext>
                  </a:extLst>
                </a:gridCol>
                <a:gridCol w="1676726">
                  <a:extLst>
                    <a:ext uri="{9D8B030D-6E8A-4147-A177-3AD203B41FA5}">
                      <a16:colId xmlns:a16="http://schemas.microsoft.com/office/drawing/2014/main" val="949915722"/>
                    </a:ext>
                  </a:extLst>
                </a:gridCol>
                <a:gridCol w="1676726">
                  <a:extLst>
                    <a:ext uri="{9D8B030D-6E8A-4147-A177-3AD203B41FA5}">
                      <a16:colId xmlns:a16="http://schemas.microsoft.com/office/drawing/2014/main" val="1489795026"/>
                    </a:ext>
                  </a:extLst>
                </a:gridCol>
                <a:gridCol w="1676726">
                  <a:extLst>
                    <a:ext uri="{9D8B030D-6E8A-4147-A177-3AD203B41FA5}">
                      <a16:colId xmlns:a16="http://schemas.microsoft.com/office/drawing/2014/main" val="3223498791"/>
                    </a:ext>
                  </a:extLst>
                </a:gridCol>
                <a:gridCol w="1676726">
                  <a:extLst>
                    <a:ext uri="{9D8B030D-6E8A-4147-A177-3AD203B41FA5}">
                      <a16:colId xmlns:a16="http://schemas.microsoft.com/office/drawing/2014/main" val="3004991282"/>
                    </a:ext>
                  </a:extLst>
                </a:gridCol>
                <a:gridCol w="1676726">
                  <a:extLst>
                    <a:ext uri="{9D8B030D-6E8A-4147-A177-3AD203B41FA5}">
                      <a16:colId xmlns:a16="http://schemas.microsoft.com/office/drawing/2014/main" val="1086002166"/>
                    </a:ext>
                  </a:extLst>
                </a:gridCol>
              </a:tblGrid>
              <a:tr h="376502">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1343396401"/>
                  </a:ext>
                </a:extLst>
              </a:tr>
              <a:tr h="376502">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612371480"/>
                  </a:ext>
                </a:extLst>
              </a:tr>
              <a:tr h="376502">
                <a:tc>
                  <a:txBody>
                    <a:bodyPr/>
                    <a:lstStyle/>
                    <a:p>
                      <a:r>
                        <a:rPr lang="en-US" sz="1600" dirty="0" err="1"/>
                        <a:t>u_type</a:t>
                      </a:r>
                      <a:endParaRPr lang="en-IN" sz="1600" dirty="0"/>
                    </a:p>
                  </a:txBody>
                  <a:tcPr/>
                </a:tc>
                <a:tc>
                  <a:txBody>
                    <a:bodyPr/>
                    <a:lstStyle/>
                    <a:p>
                      <a:r>
                        <a:rPr lang="en-US" sz="1600" dirty="0"/>
                        <a:t>Varchar</a:t>
                      </a:r>
                      <a:endParaRPr lang="en-IN" sz="1600" dirty="0"/>
                    </a:p>
                  </a:txBody>
                  <a:tcPr/>
                </a:tc>
                <a:tc>
                  <a:txBody>
                    <a:bodyPr/>
                    <a:lstStyle/>
                    <a:p>
                      <a:r>
                        <a:rPr lang="en-US" sz="1600" dirty="0"/>
                        <a:t>20</a:t>
                      </a:r>
                      <a:endParaRPr lang="en-IN" sz="1600" dirty="0"/>
                    </a:p>
                  </a:txBody>
                  <a:tcPr/>
                </a:tc>
                <a:tc>
                  <a:txBody>
                    <a:bodyPr/>
                    <a:lstStyle/>
                    <a:p>
                      <a:pPr algn="ctr"/>
                      <a:r>
                        <a:rPr lang="en-US" sz="1600" dirty="0"/>
                        <a:t>-</a:t>
                      </a:r>
                      <a:endParaRPr lang="en-IN" sz="1600" dirty="0"/>
                    </a:p>
                  </a:txBody>
                  <a:tcPr/>
                </a:tc>
                <a:tc>
                  <a:txBody>
                    <a:bodyPr/>
                    <a:lstStyle/>
                    <a:p>
                      <a:r>
                        <a:rPr lang="en-US" sz="1600" dirty="0"/>
                        <a:t>Not Null</a:t>
                      </a:r>
                      <a:endParaRPr lang="en-IN" sz="1600" dirty="0"/>
                    </a:p>
                  </a:txBody>
                  <a:tcPr/>
                </a:tc>
                <a:tc>
                  <a:txBody>
                    <a:bodyPr/>
                    <a:lstStyle/>
                    <a:p>
                      <a:r>
                        <a:rPr lang="en-US" sz="1600" dirty="0"/>
                        <a:t>Admin or teacher</a:t>
                      </a:r>
                      <a:endParaRPr lang="en-IN" sz="1600" dirty="0"/>
                    </a:p>
                  </a:txBody>
                  <a:tcPr/>
                </a:tc>
                <a:extLst>
                  <a:ext uri="{0D108BD9-81ED-4DB2-BD59-A6C34878D82A}">
                    <a16:rowId xmlns:a16="http://schemas.microsoft.com/office/drawing/2014/main" val="2700860780"/>
                  </a:ext>
                </a:extLst>
              </a:tr>
              <a:tr h="376502">
                <a:tc>
                  <a:txBody>
                    <a:bodyPr/>
                    <a:lstStyle/>
                    <a:p>
                      <a:r>
                        <a:rPr lang="en-US" sz="1600" dirty="0" err="1"/>
                        <a:t>fname</a:t>
                      </a:r>
                      <a:endParaRPr lang="en-IN" sz="1600" dirty="0"/>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First name</a:t>
                      </a:r>
                      <a:endParaRPr lang="en-IN" sz="1600" dirty="0"/>
                    </a:p>
                  </a:txBody>
                  <a:tcPr/>
                </a:tc>
                <a:extLst>
                  <a:ext uri="{0D108BD9-81ED-4DB2-BD59-A6C34878D82A}">
                    <a16:rowId xmlns:a16="http://schemas.microsoft.com/office/drawing/2014/main" val="2703367912"/>
                  </a:ext>
                </a:extLst>
              </a:tr>
              <a:tr h="376502">
                <a:tc>
                  <a:txBody>
                    <a:bodyPr/>
                    <a:lstStyle/>
                    <a:p>
                      <a:r>
                        <a:rPr lang="en-US" sz="1600" dirty="0" err="1"/>
                        <a:t>mname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Middle</a:t>
                      </a:r>
                      <a:r>
                        <a:rPr lang="en-US" sz="1600" baseline="0" dirty="0"/>
                        <a:t> name</a:t>
                      </a:r>
                      <a:endParaRPr lang="en-IN" sz="1600" dirty="0"/>
                    </a:p>
                  </a:txBody>
                  <a:tcPr/>
                </a:tc>
                <a:extLst>
                  <a:ext uri="{0D108BD9-81ED-4DB2-BD59-A6C34878D82A}">
                    <a16:rowId xmlns:a16="http://schemas.microsoft.com/office/drawing/2014/main" val="4216256258"/>
                  </a:ext>
                </a:extLst>
              </a:tr>
              <a:tr h="376502">
                <a:tc>
                  <a:txBody>
                    <a:bodyPr/>
                    <a:lstStyle/>
                    <a:p>
                      <a:r>
                        <a:rPr lang="en-US" sz="1600" dirty="0" err="1"/>
                        <a:t>lname</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Last name</a:t>
                      </a:r>
                      <a:endParaRPr lang="en-IN" sz="1600" dirty="0"/>
                    </a:p>
                  </a:txBody>
                  <a:tcPr/>
                </a:tc>
                <a:extLst>
                  <a:ext uri="{0D108BD9-81ED-4DB2-BD59-A6C34878D82A}">
                    <a16:rowId xmlns:a16="http://schemas.microsoft.com/office/drawing/2014/main" val="1381194990"/>
                  </a:ext>
                </a:extLst>
              </a:tr>
              <a:tr h="376502">
                <a:tc>
                  <a:txBody>
                    <a:bodyPr/>
                    <a:lstStyle/>
                    <a:p>
                      <a:r>
                        <a:rPr lang="en-US" sz="1600" dirty="0"/>
                        <a:t>gender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20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Gender </a:t>
                      </a:r>
                      <a:endParaRPr lang="en-IN" sz="1600" dirty="0"/>
                    </a:p>
                  </a:txBody>
                  <a:tcPr/>
                </a:tc>
                <a:extLst>
                  <a:ext uri="{0D108BD9-81ED-4DB2-BD59-A6C34878D82A}">
                    <a16:rowId xmlns:a16="http://schemas.microsoft.com/office/drawing/2014/main" val="3981702323"/>
                  </a:ext>
                </a:extLst>
              </a:tr>
              <a:tr h="376502">
                <a:tc>
                  <a:txBody>
                    <a:bodyPr/>
                    <a:lstStyle/>
                    <a:p>
                      <a:r>
                        <a:rPr lang="en-US" sz="1600" dirty="0" err="1"/>
                        <a:t>dob</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a:t>
                      </a:r>
                      <a:r>
                        <a:rPr lang="en-US" sz="1600" baseline="0" dirty="0"/>
                        <a:t> </a:t>
                      </a:r>
                      <a:endParaRPr lang="en-IN" sz="1600" dirty="0"/>
                    </a:p>
                  </a:txBody>
                  <a:tcPr/>
                </a:tc>
                <a:tc>
                  <a:txBody>
                    <a:bodyPr/>
                    <a:lstStyle/>
                    <a:p>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Date of Birth</a:t>
                      </a:r>
                      <a:endParaRPr lang="en-IN" sz="1600" dirty="0"/>
                    </a:p>
                  </a:txBody>
                  <a:tcPr/>
                </a:tc>
                <a:extLst>
                  <a:ext uri="{0D108BD9-81ED-4DB2-BD59-A6C34878D82A}">
                    <a16:rowId xmlns:a16="http://schemas.microsoft.com/office/drawing/2014/main" val="3134142657"/>
                  </a:ext>
                </a:extLst>
              </a:tr>
              <a:tr h="376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err="1">
                          <a:effectLst/>
                        </a:rPr>
                        <a:t>qulification</a:t>
                      </a:r>
                      <a:endParaRPr lang="en-IN" sz="1600" b="0" kern="1200" dirty="0">
                        <a:solidFill>
                          <a:schemeClr val="dk1"/>
                        </a:solidFill>
                        <a:effectLst/>
                        <a:latin typeface="+mn-lt"/>
                        <a:ea typeface="+mn-ea"/>
                        <a:cs typeface="+mn-cs"/>
                      </a:endParaRPr>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err="1"/>
                        <a:t>Qulification</a:t>
                      </a:r>
                      <a:endParaRPr lang="en-IN" sz="1600" dirty="0"/>
                    </a:p>
                  </a:txBody>
                  <a:tcPr/>
                </a:tc>
                <a:extLst>
                  <a:ext uri="{0D108BD9-81ED-4DB2-BD59-A6C34878D82A}">
                    <a16:rowId xmlns:a16="http://schemas.microsoft.com/office/drawing/2014/main" val="1786004165"/>
                  </a:ext>
                </a:extLst>
              </a:tr>
              <a:tr h="549215">
                <a:tc>
                  <a:txBody>
                    <a:bodyPr/>
                    <a:lstStyle/>
                    <a:p>
                      <a:r>
                        <a:rPr lang="en-US" sz="1600" dirty="0" err="1"/>
                        <a:t>des_id</a:t>
                      </a:r>
                      <a:endParaRPr lang="en-IN" sz="1600" dirty="0"/>
                    </a:p>
                  </a:txBody>
                  <a:tcPr/>
                </a:tc>
                <a:tc>
                  <a:txBody>
                    <a:bodyPr/>
                    <a:lstStyle/>
                    <a:p>
                      <a:r>
                        <a:rPr lang="en-US" sz="1600" dirty="0"/>
                        <a:t>Varchar</a:t>
                      </a:r>
                      <a:endParaRPr lang="en-IN" sz="1600" dirty="0"/>
                    </a:p>
                  </a:txBody>
                  <a:tcPr/>
                </a:tc>
                <a:tc>
                  <a:txBody>
                    <a:bodyPr/>
                    <a:lstStyle/>
                    <a:p>
                      <a:r>
                        <a:rPr lang="en-US" sz="1600" dirty="0"/>
                        <a:t>40</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Reference from designation</a:t>
                      </a:r>
                      <a:endParaRPr lang="en-IN" sz="1600" dirty="0"/>
                    </a:p>
                  </a:txBody>
                  <a:tcPr/>
                </a:tc>
                <a:extLst>
                  <a:ext uri="{0D108BD9-81ED-4DB2-BD59-A6C34878D82A}">
                    <a16:rowId xmlns:a16="http://schemas.microsoft.com/office/drawing/2014/main" val="489131402"/>
                  </a:ext>
                </a:extLst>
              </a:tr>
              <a:tr h="376502">
                <a:tc>
                  <a:txBody>
                    <a:bodyPr/>
                    <a:lstStyle/>
                    <a:p>
                      <a:r>
                        <a:rPr lang="en-US" sz="1600" dirty="0" err="1"/>
                        <a:t>doj</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Date</a:t>
                      </a:r>
                      <a:r>
                        <a:rPr lang="en-US" sz="1600" baseline="0" dirty="0"/>
                        <a:t> </a:t>
                      </a:r>
                      <a:endParaRPr lang="en-IN" sz="1600" dirty="0"/>
                    </a:p>
                  </a:txBody>
                  <a:tcPr/>
                </a:tc>
                <a:tc>
                  <a:txBody>
                    <a:bodyPr/>
                    <a:lstStyle/>
                    <a:p>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Date of join</a:t>
                      </a:r>
                      <a:endParaRPr lang="en-IN" sz="1600" dirty="0"/>
                    </a:p>
                  </a:txBody>
                  <a:tcPr/>
                </a:tc>
                <a:extLst>
                  <a:ext uri="{0D108BD9-81ED-4DB2-BD59-A6C34878D82A}">
                    <a16:rowId xmlns:a16="http://schemas.microsoft.com/office/drawing/2014/main" val="17856070"/>
                  </a:ext>
                </a:extLst>
              </a:tr>
              <a:tr h="376502">
                <a:tc>
                  <a:txBody>
                    <a:bodyPr/>
                    <a:lstStyle/>
                    <a:p>
                      <a:r>
                        <a:rPr lang="en-US" sz="1600" dirty="0"/>
                        <a:t>contact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10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Contact</a:t>
                      </a:r>
                      <a:endParaRPr lang="en-IN" sz="1600" dirty="0"/>
                    </a:p>
                  </a:txBody>
                  <a:tcPr/>
                </a:tc>
                <a:extLst>
                  <a:ext uri="{0D108BD9-81ED-4DB2-BD59-A6C34878D82A}">
                    <a16:rowId xmlns:a16="http://schemas.microsoft.com/office/drawing/2014/main" val="1448511303"/>
                  </a:ext>
                </a:extLst>
              </a:tr>
              <a:tr h="376502">
                <a:tc>
                  <a:txBody>
                    <a:bodyPr/>
                    <a:lstStyle/>
                    <a:p>
                      <a:r>
                        <a:rPr lang="en-US" sz="1600" dirty="0"/>
                        <a:t>email</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Email</a:t>
                      </a:r>
                      <a:endParaRPr lang="en-IN" sz="1600" dirty="0"/>
                    </a:p>
                  </a:txBody>
                  <a:tcPr/>
                </a:tc>
                <a:extLst>
                  <a:ext uri="{0D108BD9-81ED-4DB2-BD59-A6C34878D82A}">
                    <a16:rowId xmlns:a16="http://schemas.microsoft.com/office/drawing/2014/main" val="3842736133"/>
                  </a:ext>
                </a:extLst>
              </a:tr>
              <a:tr h="376502">
                <a:tc>
                  <a:txBody>
                    <a:bodyPr/>
                    <a:lstStyle/>
                    <a:p>
                      <a:r>
                        <a:rPr lang="en-US" sz="1600" dirty="0"/>
                        <a:t>password</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Varchar</a:t>
                      </a:r>
                      <a:endParaRPr lang="en-IN" sz="1600" dirty="0"/>
                    </a:p>
                  </a:txBody>
                  <a:tcPr/>
                </a:tc>
                <a:tc>
                  <a:txBody>
                    <a:bodyPr/>
                    <a:lstStyle/>
                    <a:p>
                      <a:r>
                        <a:rPr lang="en-US" sz="1600" dirty="0"/>
                        <a:t>40</a:t>
                      </a:r>
                      <a:endParaRPr lang="en-IN" sz="1600" dirty="0"/>
                    </a:p>
                  </a:txBody>
                  <a:tcPr/>
                </a:tc>
                <a:tc>
                  <a:txBody>
                    <a:bodyPr/>
                    <a:lstStyle/>
                    <a:p>
                      <a:pPr algn="ctr"/>
                      <a:r>
                        <a:rPr lang="en-US" sz="1600" dirty="0"/>
                        <a:t>-</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Password</a:t>
                      </a:r>
                      <a:r>
                        <a:rPr lang="en-US" sz="1600" baseline="0" dirty="0"/>
                        <a:t> </a:t>
                      </a:r>
                      <a:endParaRPr lang="en-IN" sz="1600" dirty="0"/>
                    </a:p>
                  </a:txBody>
                  <a:tcPr/>
                </a:tc>
                <a:extLst>
                  <a:ext uri="{0D108BD9-81ED-4DB2-BD59-A6C34878D82A}">
                    <a16:rowId xmlns:a16="http://schemas.microsoft.com/office/drawing/2014/main" val="1016376611"/>
                  </a:ext>
                </a:extLst>
              </a:tr>
            </a:tbl>
          </a:graphicData>
        </a:graphic>
      </p:graphicFrame>
    </p:spTree>
    <p:extLst>
      <p:ext uri="{BB962C8B-B14F-4D97-AF65-F5344CB8AC3E}">
        <p14:creationId xmlns:p14="http://schemas.microsoft.com/office/powerpoint/2010/main" val="2072624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943707" y="670324"/>
            <a:ext cx="9609670" cy="3442599"/>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1">
              <a:buFont typeface="Wingdings" panose="05000000000000000000" pitchFamily="2" charset="2"/>
              <a:buChar char="v"/>
            </a:pPr>
            <a:r>
              <a:rPr lang="en-IN" dirty="0"/>
              <a:t>Academic activity tracking system records and maintains student's           attendance data using smart devices. </a:t>
            </a:r>
          </a:p>
          <a:p>
            <a:pPr lvl="1">
              <a:buFont typeface="Wingdings" panose="05000000000000000000" pitchFamily="2" charset="2"/>
              <a:buChar char="v"/>
            </a:pPr>
            <a:r>
              <a:rPr lang="en-IN" dirty="0"/>
              <a:t>The system collects attendance records in the system and manages, stores and processes the data. </a:t>
            </a:r>
          </a:p>
          <a:p>
            <a:pPr lvl="1">
              <a:buFont typeface="Wingdings" panose="05000000000000000000" pitchFamily="2" charset="2"/>
              <a:buChar char="v"/>
            </a:pPr>
            <a:r>
              <a:rPr lang="en-IN" dirty="0"/>
              <a:t>It generates daily attendance reports that help the faculty to track student's presence with high accuracy and efficiency.</a:t>
            </a:r>
          </a:p>
          <a:p>
            <a:pPr lvl="1">
              <a:buFont typeface="Wingdings" panose="05000000000000000000" pitchFamily="2" charset="2"/>
              <a:buChar char="v"/>
            </a:pPr>
            <a:r>
              <a:rPr lang="en-IN" dirty="0"/>
              <a:t>If also generate assignment, question bank and exam.</a:t>
            </a:r>
          </a:p>
          <a:p>
            <a:pPr lvl="1">
              <a:buFont typeface="Wingdings" panose="05000000000000000000" pitchFamily="2" charset="2"/>
              <a:buChar char="v"/>
            </a:pPr>
            <a:endParaRPr lang="en-IN" dirty="0"/>
          </a:p>
          <a:p>
            <a:pPr marL="1571400" lvl="8" indent="0">
              <a:buNone/>
            </a:pPr>
            <a:endParaRPr lang="en-IN" dirty="0"/>
          </a:p>
          <a:p>
            <a:pPr lvl="1">
              <a:buFont typeface="Wingdings" panose="05000000000000000000" pitchFamily="2" charset="2"/>
              <a:buChar char="v"/>
            </a:pPr>
            <a:endParaRPr lang="en-US" dirty="0"/>
          </a:p>
          <a:p>
            <a:pPr marL="0" indent="0">
              <a:buNone/>
            </a:pPr>
            <a:endParaRPr lang="en-IN" dirty="0"/>
          </a:p>
        </p:txBody>
      </p:sp>
      <p:sp>
        <p:nvSpPr>
          <p:cNvPr id="4"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purpose:-</a:t>
            </a:r>
          </a:p>
        </p:txBody>
      </p:sp>
    </p:spTree>
    <p:extLst>
      <p:ext uri="{BB962C8B-B14F-4D97-AF65-F5344CB8AC3E}">
        <p14:creationId xmlns:p14="http://schemas.microsoft.com/office/powerpoint/2010/main" val="347530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Subject allotment:-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93504941"/>
              </p:ext>
            </p:extLst>
          </p:nvPr>
        </p:nvGraphicFramePr>
        <p:xfrm>
          <a:off x="1003295" y="1159281"/>
          <a:ext cx="10461876" cy="4186441"/>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sa_id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8063">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r h="598063">
                <a:tc>
                  <a:txBody>
                    <a:bodyPr/>
                    <a:lstStyle/>
                    <a:p>
                      <a:r>
                        <a:rPr lang="en-IN" sz="1600" dirty="0" err="1"/>
                        <a:t>academic_year</a:t>
                      </a:r>
                      <a:endParaRPr lang="en-IN" sz="1600" dirty="0"/>
                    </a:p>
                  </a:txBody>
                  <a:tcPr/>
                </a:tc>
                <a:tc>
                  <a:txBody>
                    <a:bodyPr/>
                    <a:lstStyle/>
                    <a:p>
                      <a:r>
                        <a:rPr lang="en-US" sz="1600" dirty="0"/>
                        <a:t>Varchar </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Academic year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2458019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Lecture information:-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77024474"/>
              </p:ext>
            </p:extLst>
          </p:nvPr>
        </p:nvGraphicFramePr>
        <p:xfrm>
          <a:off x="959339" y="1001019"/>
          <a:ext cx="9972432" cy="5533710"/>
        </p:xfrm>
        <a:graphic>
          <a:graphicData uri="http://schemas.openxmlformats.org/drawingml/2006/table">
            <a:tbl>
              <a:tblPr firstRow="1" bandRow="1">
                <a:tableStyleId>{B301B821-A1FF-4177-AEE7-76D212191A09}</a:tableStyleId>
              </a:tblPr>
              <a:tblGrid>
                <a:gridCol w="1662072">
                  <a:extLst>
                    <a:ext uri="{9D8B030D-6E8A-4147-A177-3AD203B41FA5}">
                      <a16:colId xmlns:a16="http://schemas.microsoft.com/office/drawing/2014/main" val="2587523859"/>
                    </a:ext>
                  </a:extLst>
                </a:gridCol>
                <a:gridCol w="1662072">
                  <a:extLst>
                    <a:ext uri="{9D8B030D-6E8A-4147-A177-3AD203B41FA5}">
                      <a16:colId xmlns:a16="http://schemas.microsoft.com/office/drawing/2014/main" val="3795940160"/>
                    </a:ext>
                  </a:extLst>
                </a:gridCol>
                <a:gridCol w="1662072">
                  <a:extLst>
                    <a:ext uri="{9D8B030D-6E8A-4147-A177-3AD203B41FA5}">
                      <a16:colId xmlns:a16="http://schemas.microsoft.com/office/drawing/2014/main" val="2685273808"/>
                    </a:ext>
                  </a:extLst>
                </a:gridCol>
                <a:gridCol w="1662072">
                  <a:extLst>
                    <a:ext uri="{9D8B030D-6E8A-4147-A177-3AD203B41FA5}">
                      <a16:colId xmlns:a16="http://schemas.microsoft.com/office/drawing/2014/main" val="2765359511"/>
                    </a:ext>
                  </a:extLst>
                </a:gridCol>
                <a:gridCol w="1662072">
                  <a:extLst>
                    <a:ext uri="{9D8B030D-6E8A-4147-A177-3AD203B41FA5}">
                      <a16:colId xmlns:a16="http://schemas.microsoft.com/office/drawing/2014/main" val="1199415281"/>
                    </a:ext>
                  </a:extLst>
                </a:gridCol>
                <a:gridCol w="1662072">
                  <a:extLst>
                    <a:ext uri="{9D8B030D-6E8A-4147-A177-3AD203B41FA5}">
                      <a16:colId xmlns:a16="http://schemas.microsoft.com/office/drawing/2014/main" val="2472294301"/>
                    </a:ext>
                  </a:extLst>
                </a:gridCol>
              </a:tblGrid>
              <a:tr h="446826">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196242641"/>
                  </a:ext>
                </a:extLst>
              </a:tr>
              <a:tr h="446826">
                <a:tc>
                  <a:txBody>
                    <a:bodyPr/>
                    <a:lstStyle/>
                    <a:p>
                      <a:r>
                        <a:rPr lang="en-US" sz="1600" dirty="0" err="1"/>
                        <a:t>lec_id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1193138690"/>
                  </a:ext>
                </a:extLst>
              </a:tr>
              <a:tr h="479252">
                <a:tc>
                  <a:txBody>
                    <a:bodyPr/>
                    <a:lstStyle/>
                    <a:p>
                      <a:r>
                        <a:rPr lang="en-US" sz="1600" dirty="0" err="1"/>
                        <a:t>lec_date</a:t>
                      </a:r>
                      <a:endParaRPr lang="en-IN" sz="1600" dirty="0"/>
                    </a:p>
                  </a:txBody>
                  <a:tcPr/>
                </a:tc>
                <a:tc>
                  <a:txBody>
                    <a:bodyPr/>
                    <a:lstStyle/>
                    <a:p>
                      <a:r>
                        <a:rPr lang="en-US" sz="1600" dirty="0"/>
                        <a:t>Date</a:t>
                      </a:r>
                      <a:endParaRPr lang="en-IN" sz="1600" dirty="0"/>
                    </a:p>
                  </a:txBody>
                  <a:tcPr/>
                </a:tc>
                <a:tc>
                  <a:txBody>
                    <a:bodyPr/>
                    <a:lstStyle/>
                    <a:p>
                      <a:pPr algn="ctr"/>
                      <a:endParaRPr lang="en-IN" sz="3200" dirty="0"/>
                    </a:p>
                  </a:txBody>
                  <a:tcPr/>
                </a:tc>
                <a:tc>
                  <a:txBody>
                    <a:bodyPr/>
                    <a:lstStyle/>
                    <a:p>
                      <a:pPr algn="ctr"/>
                      <a:r>
                        <a:rPr lang="en-US" sz="3200" dirty="0"/>
                        <a:t>-</a:t>
                      </a:r>
                      <a:endParaRPr lang="en-IN" sz="3200" dirty="0"/>
                    </a:p>
                  </a:txBody>
                  <a:tcPr/>
                </a:tc>
                <a:tc>
                  <a:txBody>
                    <a:bodyPr/>
                    <a:lstStyle/>
                    <a:p>
                      <a:r>
                        <a:rPr lang="en-US" sz="1600" dirty="0"/>
                        <a:t>Not Null</a:t>
                      </a:r>
                      <a:endParaRPr lang="en-IN" sz="1600" dirty="0"/>
                    </a:p>
                  </a:txBody>
                  <a:tcPr/>
                </a:tc>
                <a:tc>
                  <a:txBody>
                    <a:bodyPr/>
                    <a:lstStyle/>
                    <a:p>
                      <a:r>
                        <a:rPr lang="en-US" sz="1600" dirty="0"/>
                        <a:t>Lecture of date</a:t>
                      </a:r>
                      <a:endParaRPr lang="en-IN" sz="1600" dirty="0"/>
                    </a:p>
                  </a:txBody>
                  <a:tcPr/>
                </a:tc>
                <a:extLst>
                  <a:ext uri="{0D108BD9-81ED-4DB2-BD59-A6C34878D82A}">
                    <a16:rowId xmlns:a16="http://schemas.microsoft.com/office/drawing/2014/main" val="34449504"/>
                  </a:ext>
                </a:extLst>
              </a:tr>
              <a:tr h="446826">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102062166"/>
                  </a:ext>
                </a:extLst>
              </a:tr>
              <a:tr h="446826">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3461446342"/>
                  </a:ext>
                </a:extLst>
              </a:tr>
              <a:tr h="446826">
                <a:tc>
                  <a:txBody>
                    <a:bodyPr/>
                    <a:lstStyle/>
                    <a:p>
                      <a:r>
                        <a:rPr lang="en-US" sz="1600" dirty="0" err="1"/>
                        <a:t>lec_no</a:t>
                      </a:r>
                      <a:endParaRPr lang="en-IN" sz="1600" dirty="0"/>
                    </a:p>
                  </a:txBody>
                  <a:tcPr/>
                </a:tc>
                <a:tc>
                  <a:txBody>
                    <a:bodyPr/>
                    <a:lstStyle/>
                    <a:p>
                      <a:r>
                        <a:rPr lang="en-US" sz="1600" dirty="0" err="1"/>
                        <a:t>Int</a:t>
                      </a:r>
                      <a:endParaRPr lang="en-IN" sz="1600" dirty="0"/>
                    </a:p>
                  </a:txBody>
                  <a:tcPr/>
                </a:tc>
                <a:tc>
                  <a:txBody>
                    <a:bodyPr/>
                    <a:lstStyle/>
                    <a:p>
                      <a:r>
                        <a:rPr lang="en-US" sz="1600" dirty="0"/>
                        <a:t>20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Lecture of number</a:t>
                      </a:r>
                      <a:endParaRPr lang="en-IN" sz="1600" dirty="0"/>
                    </a:p>
                  </a:txBody>
                  <a:tcPr/>
                </a:tc>
                <a:extLst>
                  <a:ext uri="{0D108BD9-81ED-4DB2-BD59-A6C34878D82A}">
                    <a16:rowId xmlns:a16="http://schemas.microsoft.com/office/drawing/2014/main" val="4228479238"/>
                  </a:ext>
                </a:extLst>
              </a:tr>
              <a:tr h="446826">
                <a:tc>
                  <a:txBody>
                    <a:bodyPr/>
                    <a:lstStyle/>
                    <a:p>
                      <a:r>
                        <a:rPr lang="en-US" sz="1600" dirty="0" err="1"/>
                        <a:t>po_status</a:t>
                      </a:r>
                      <a:endParaRPr lang="en-IN" sz="1600" dirty="0"/>
                    </a:p>
                  </a:txBody>
                  <a:tcPr/>
                </a:tc>
                <a:tc>
                  <a:txBody>
                    <a:bodyPr/>
                    <a:lstStyle/>
                    <a:p>
                      <a:r>
                        <a:rPr lang="en-US" sz="1600" dirty="0"/>
                        <a:t>Varchar</a:t>
                      </a:r>
                      <a:endParaRPr lang="en-IN" sz="1600" dirty="0"/>
                    </a:p>
                  </a:txBody>
                  <a:tcPr/>
                </a:tc>
                <a:tc>
                  <a:txBody>
                    <a:bodyPr/>
                    <a:lstStyle/>
                    <a:p>
                      <a:r>
                        <a:rPr lang="en-US" sz="1600" dirty="0"/>
                        <a:t>30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Proxy</a:t>
                      </a:r>
                      <a:r>
                        <a:rPr lang="en-US" sz="1600" baseline="0" dirty="0"/>
                        <a:t> lecture or not</a:t>
                      </a:r>
                      <a:endParaRPr lang="en-IN" sz="1600" dirty="0"/>
                    </a:p>
                  </a:txBody>
                  <a:tcPr/>
                </a:tc>
                <a:extLst>
                  <a:ext uri="{0D108BD9-81ED-4DB2-BD59-A6C34878D82A}">
                    <a16:rowId xmlns:a16="http://schemas.microsoft.com/office/drawing/2014/main" val="2140958356"/>
                  </a:ext>
                </a:extLst>
              </a:tr>
              <a:tr h="446826">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4164586929"/>
                  </a:ext>
                </a:extLst>
              </a:tr>
              <a:tr h="403980">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763563439"/>
                  </a:ext>
                </a:extLst>
              </a:tr>
              <a:tr h="496773">
                <a:tc>
                  <a:txBody>
                    <a:bodyPr/>
                    <a:lstStyle/>
                    <a:p>
                      <a:r>
                        <a:rPr lang="en-US" sz="1600" dirty="0" err="1"/>
                        <a:t>lec_topic</a:t>
                      </a:r>
                      <a:endParaRPr lang="en-IN" sz="1600" dirty="0"/>
                    </a:p>
                  </a:txBody>
                  <a:tcPr/>
                </a:tc>
                <a:tc>
                  <a:txBody>
                    <a:bodyPr/>
                    <a:lstStyle/>
                    <a:p>
                      <a:r>
                        <a:rPr lang="en-US" sz="1600" dirty="0"/>
                        <a:t>Varchar</a:t>
                      </a:r>
                      <a:endParaRPr lang="en-IN" sz="1600" dirty="0"/>
                    </a:p>
                  </a:txBody>
                  <a:tcPr/>
                </a:tc>
                <a:tc>
                  <a:txBody>
                    <a:bodyPr/>
                    <a:lstStyle/>
                    <a:p>
                      <a:r>
                        <a:rPr lang="en-US" sz="1600" dirty="0"/>
                        <a:t>50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Topic</a:t>
                      </a:r>
                      <a:r>
                        <a:rPr lang="en-US" sz="1600" baseline="0" dirty="0"/>
                        <a:t> of lecture</a:t>
                      </a:r>
                      <a:endParaRPr lang="en-IN" sz="1600" dirty="0"/>
                    </a:p>
                  </a:txBody>
                  <a:tcPr/>
                </a:tc>
                <a:extLst>
                  <a:ext uri="{0D108BD9-81ED-4DB2-BD59-A6C34878D82A}">
                    <a16:rowId xmlns:a16="http://schemas.microsoft.com/office/drawing/2014/main" val="1085317863"/>
                  </a:ext>
                </a:extLst>
              </a:tr>
              <a:tr h="446826">
                <a:tc>
                  <a:txBody>
                    <a:bodyPr/>
                    <a:lstStyle/>
                    <a:p>
                      <a:r>
                        <a:rPr lang="en-US" sz="1600" dirty="0" err="1"/>
                        <a:t>lec_method</a:t>
                      </a:r>
                      <a:endParaRPr lang="en-IN" sz="1600" dirty="0"/>
                    </a:p>
                  </a:txBody>
                  <a:tcPr/>
                </a:tc>
                <a:tc>
                  <a:txBody>
                    <a:bodyPr/>
                    <a:lstStyle/>
                    <a:p>
                      <a:r>
                        <a:rPr lang="en-US" sz="1600" dirty="0"/>
                        <a:t>varchar</a:t>
                      </a:r>
                      <a:endParaRPr lang="en-IN" sz="1600" dirty="0"/>
                    </a:p>
                  </a:txBody>
                  <a:tcPr/>
                </a:tc>
                <a:tc>
                  <a:txBody>
                    <a:bodyPr/>
                    <a:lstStyle/>
                    <a:p>
                      <a:r>
                        <a:rPr lang="en-US" sz="1600" dirty="0"/>
                        <a:t>50</a:t>
                      </a:r>
                      <a:endParaRPr lang="en-IN" sz="1600" dirty="0"/>
                    </a:p>
                  </a:txBody>
                  <a:tcPr/>
                </a:tc>
                <a:tc>
                  <a:txBody>
                    <a:bodyPr/>
                    <a:lstStyle/>
                    <a:p>
                      <a:pPr algn="ctr"/>
                      <a:r>
                        <a:rPr lang="en-US" sz="3200" dirty="0"/>
                        <a:t>-</a:t>
                      </a:r>
                      <a:endParaRPr lang="en-IN"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r>
                        <a:rPr lang="en-US" sz="1600" dirty="0"/>
                        <a:t>Method</a:t>
                      </a:r>
                      <a:r>
                        <a:rPr lang="en-US" sz="1600" baseline="0" dirty="0"/>
                        <a:t> of lecture</a:t>
                      </a:r>
                      <a:endParaRPr lang="en-IN" sz="1600" dirty="0"/>
                    </a:p>
                  </a:txBody>
                  <a:tcPr/>
                </a:tc>
                <a:extLst>
                  <a:ext uri="{0D108BD9-81ED-4DB2-BD59-A6C34878D82A}">
                    <a16:rowId xmlns:a16="http://schemas.microsoft.com/office/drawing/2014/main" val="112920424"/>
                  </a:ext>
                </a:extLst>
              </a:tr>
            </a:tbl>
          </a:graphicData>
        </a:graphic>
      </p:graphicFrame>
    </p:spTree>
    <p:extLst>
      <p:ext uri="{BB962C8B-B14F-4D97-AF65-F5344CB8AC3E}">
        <p14:creationId xmlns:p14="http://schemas.microsoft.com/office/powerpoint/2010/main" val="3639610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Students attendance:-</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66567540"/>
              </p:ext>
            </p:extLst>
          </p:nvPr>
        </p:nvGraphicFramePr>
        <p:xfrm>
          <a:off x="1047995" y="984984"/>
          <a:ext cx="9670562" cy="3217972"/>
        </p:xfrm>
        <a:graphic>
          <a:graphicData uri="http://schemas.openxmlformats.org/drawingml/2006/table">
            <a:tbl>
              <a:tblPr firstRow="1" bandRow="1">
                <a:tableStyleId>{B301B821-A1FF-4177-AEE7-76D212191A09}</a:tableStyleId>
              </a:tblPr>
              <a:tblGrid>
                <a:gridCol w="1545804">
                  <a:extLst>
                    <a:ext uri="{9D8B030D-6E8A-4147-A177-3AD203B41FA5}">
                      <a16:colId xmlns:a16="http://schemas.microsoft.com/office/drawing/2014/main" val="2619589777"/>
                    </a:ext>
                  </a:extLst>
                </a:gridCol>
                <a:gridCol w="1545804">
                  <a:extLst>
                    <a:ext uri="{9D8B030D-6E8A-4147-A177-3AD203B41FA5}">
                      <a16:colId xmlns:a16="http://schemas.microsoft.com/office/drawing/2014/main" val="3341743308"/>
                    </a:ext>
                  </a:extLst>
                </a:gridCol>
                <a:gridCol w="1545804">
                  <a:extLst>
                    <a:ext uri="{9D8B030D-6E8A-4147-A177-3AD203B41FA5}">
                      <a16:colId xmlns:a16="http://schemas.microsoft.com/office/drawing/2014/main" val="4210507357"/>
                    </a:ext>
                  </a:extLst>
                </a:gridCol>
                <a:gridCol w="1545804">
                  <a:extLst>
                    <a:ext uri="{9D8B030D-6E8A-4147-A177-3AD203B41FA5}">
                      <a16:colId xmlns:a16="http://schemas.microsoft.com/office/drawing/2014/main" val="2479238175"/>
                    </a:ext>
                  </a:extLst>
                </a:gridCol>
                <a:gridCol w="1545804">
                  <a:extLst>
                    <a:ext uri="{9D8B030D-6E8A-4147-A177-3AD203B41FA5}">
                      <a16:colId xmlns:a16="http://schemas.microsoft.com/office/drawing/2014/main" val="3102182886"/>
                    </a:ext>
                  </a:extLst>
                </a:gridCol>
                <a:gridCol w="1941542">
                  <a:extLst>
                    <a:ext uri="{9D8B030D-6E8A-4147-A177-3AD203B41FA5}">
                      <a16:colId xmlns:a16="http://schemas.microsoft.com/office/drawing/2014/main" val="2719116996"/>
                    </a:ext>
                  </a:extLst>
                </a:gridCol>
              </a:tblGrid>
              <a:tr h="659449">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3511558920"/>
                  </a:ext>
                </a:extLst>
              </a:tr>
              <a:tr h="852841">
                <a:tc>
                  <a:txBody>
                    <a:bodyPr/>
                    <a:lstStyle/>
                    <a:p>
                      <a:r>
                        <a:rPr lang="en-US" sz="1600" dirty="0" err="1"/>
                        <a:t>lec_id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Lecture</a:t>
                      </a:r>
                      <a:r>
                        <a:rPr lang="en-US" sz="1600" baseline="0" dirty="0"/>
                        <a:t> information table</a:t>
                      </a:r>
                      <a:endParaRPr lang="en-IN" sz="1600" dirty="0"/>
                    </a:p>
                  </a:txBody>
                  <a:tcPr/>
                </a:tc>
                <a:extLst>
                  <a:ext uri="{0D108BD9-81ED-4DB2-BD59-A6C34878D82A}">
                    <a16:rowId xmlns:a16="http://schemas.microsoft.com/office/drawing/2014/main" val="2873348102"/>
                  </a:ext>
                </a:extLst>
              </a:tr>
              <a:tr h="852841">
                <a:tc>
                  <a:txBody>
                    <a:bodyPr/>
                    <a:lstStyle/>
                    <a:p>
                      <a:r>
                        <a:rPr lang="en-US" sz="1600" dirty="0" err="1"/>
                        <a:t>s_id</a:t>
                      </a:r>
                      <a:endParaRPr lang="en-IN" sz="1600" dirty="0"/>
                    </a:p>
                  </a:txBody>
                  <a:tcPr/>
                </a:tc>
                <a:tc>
                  <a:txBody>
                    <a:bodyPr/>
                    <a:lstStyle/>
                    <a:p>
                      <a:r>
                        <a:rPr lang="en-US" sz="1600" dirty="0" err="1"/>
                        <a:t>Int</a:t>
                      </a:r>
                      <a:r>
                        <a:rPr lang="en-US" sz="1600" baseline="0" dirty="0"/>
                        <a:t> </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 Null</a:t>
                      </a:r>
                      <a:endParaRPr lang="en-IN" sz="1600" dirty="0"/>
                    </a:p>
                  </a:txBody>
                  <a:tcPr/>
                </a:tc>
                <a:tc>
                  <a:txBody>
                    <a:bodyPr/>
                    <a:lstStyle/>
                    <a:p>
                      <a:r>
                        <a:rPr lang="en-US" sz="1600" baseline="0" dirty="0"/>
                        <a:t>Student table</a:t>
                      </a:r>
                      <a:endParaRPr lang="en-US" sz="1600" dirty="0"/>
                    </a:p>
                  </a:txBody>
                  <a:tcPr/>
                </a:tc>
                <a:extLst>
                  <a:ext uri="{0D108BD9-81ED-4DB2-BD59-A6C34878D82A}">
                    <a16:rowId xmlns:a16="http://schemas.microsoft.com/office/drawing/2014/main" val="2400962356"/>
                  </a:ext>
                </a:extLst>
              </a:tr>
              <a:tr h="852841">
                <a:tc>
                  <a:txBody>
                    <a:bodyPr/>
                    <a:lstStyle/>
                    <a:p>
                      <a:r>
                        <a:rPr lang="en-IN" sz="1600" dirty="0" err="1"/>
                        <a:t>p_flag</a:t>
                      </a:r>
                      <a:endParaRPr lang="en-IN" sz="1600" dirty="0"/>
                    </a:p>
                  </a:txBody>
                  <a:tcPr/>
                </a:tc>
                <a:tc>
                  <a:txBody>
                    <a:bodyPr/>
                    <a:lstStyle/>
                    <a:p>
                      <a:r>
                        <a:rPr lang="en-IN" sz="1600" dirty="0"/>
                        <a:t>Varchar</a:t>
                      </a:r>
                    </a:p>
                  </a:txBody>
                  <a:tcPr/>
                </a:tc>
                <a:tc>
                  <a:txBody>
                    <a:bodyPr/>
                    <a:lstStyle/>
                    <a:p>
                      <a:r>
                        <a:rPr lang="en-IN" sz="1600" dirty="0"/>
                        <a:t>1</a:t>
                      </a:r>
                    </a:p>
                  </a:txBody>
                  <a:tcPr/>
                </a:tc>
                <a:tc>
                  <a:txBody>
                    <a:bodyPr/>
                    <a:lstStyle/>
                    <a:p>
                      <a:pPr algn="ctr"/>
                      <a:r>
                        <a:rPr lang="en-IN" sz="1600" dirty="0"/>
                        <a:t>-</a:t>
                      </a:r>
                    </a:p>
                  </a:txBody>
                  <a:tcPr/>
                </a:tc>
                <a:tc>
                  <a:txBody>
                    <a:bodyPr/>
                    <a:lstStyle/>
                    <a:p>
                      <a:r>
                        <a:rPr lang="en-IN" sz="1600" dirty="0"/>
                        <a:t>Not Null</a:t>
                      </a:r>
                    </a:p>
                  </a:txBody>
                  <a:tcPr/>
                </a:tc>
                <a:tc>
                  <a:txBody>
                    <a:bodyPr/>
                    <a:lstStyle/>
                    <a:p>
                      <a:r>
                        <a:rPr lang="en-US" sz="1600" dirty="0"/>
                        <a:t>Present and Absent</a:t>
                      </a:r>
                    </a:p>
                  </a:txBody>
                  <a:tcPr/>
                </a:tc>
                <a:extLst>
                  <a:ext uri="{0D108BD9-81ED-4DB2-BD59-A6C34878D82A}">
                    <a16:rowId xmlns:a16="http://schemas.microsoft.com/office/drawing/2014/main" val="1740258331"/>
                  </a:ext>
                </a:extLst>
              </a:tr>
            </a:tbl>
          </a:graphicData>
        </a:graphic>
      </p:graphicFrame>
    </p:spTree>
    <p:extLst>
      <p:ext uri="{BB962C8B-B14F-4D97-AF65-F5344CB8AC3E}">
        <p14:creationId xmlns:p14="http://schemas.microsoft.com/office/powerpoint/2010/main" val="393556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31532" y="74980"/>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Students </a:t>
            </a:r>
            <a:r>
              <a:rPr lang="en-US" sz="2800" dirty="0" err="1">
                <a:latin typeface="Algerian" panose="04020705040A02060702" pitchFamily="82" charset="0"/>
              </a:rPr>
              <a:t>restration</a:t>
            </a:r>
            <a:r>
              <a:rPr lang="en-US" sz="2800" dirty="0">
                <a:latin typeface="Algerian" panose="04020705040A02060702" pitchFamily="82" charset="0"/>
              </a:rPr>
              <a: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20999040"/>
              </p:ext>
            </p:extLst>
          </p:nvPr>
        </p:nvGraphicFramePr>
        <p:xfrm>
          <a:off x="768836" y="527539"/>
          <a:ext cx="11021650" cy="6207372"/>
        </p:xfrm>
        <a:graphic>
          <a:graphicData uri="http://schemas.openxmlformats.org/drawingml/2006/table">
            <a:tbl>
              <a:tblPr firstRow="1" bandRow="1">
                <a:tableStyleId>{B301B821-A1FF-4177-AEE7-76D212191A09}</a:tableStyleId>
              </a:tblPr>
              <a:tblGrid>
                <a:gridCol w="1821478">
                  <a:extLst>
                    <a:ext uri="{9D8B030D-6E8A-4147-A177-3AD203B41FA5}">
                      <a16:colId xmlns:a16="http://schemas.microsoft.com/office/drawing/2014/main" val="3757195223"/>
                    </a:ext>
                  </a:extLst>
                </a:gridCol>
                <a:gridCol w="1821478">
                  <a:extLst>
                    <a:ext uri="{9D8B030D-6E8A-4147-A177-3AD203B41FA5}">
                      <a16:colId xmlns:a16="http://schemas.microsoft.com/office/drawing/2014/main" val="949915722"/>
                    </a:ext>
                  </a:extLst>
                </a:gridCol>
                <a:gridCol w="1821478">
                  <a:extLst>
                    <a:ext uri="{9D8B030D-6E8A-4147-A177-3AD203B41FA5}">
                      <a16:colId xmlns:a16="http://schemas.microsoft.com/office/drawing/2014/main" val="1489795026"/>
                    </a:ext>
                  </a:extLst>
                </a:gridCol>
                <a:gridCol w="1821478">
                  <a:extLst>
                    <a:ext uri="{9D8B030D-6E8A-4147-A177-3AD203B41FA5}">
                      <a16:colId xmlns:a16="http://schemas.microsoft.com/office/drawing/2014/main" val="3223498791"/>
                    </a:ext>
                  </a:extLst>
                </a:gridCol>
                <a:gridCol w="1821478">
                  <a:extLst>
                    <a:ext uri="{9D8B030D-6E8A-4147-A177-3AD203B41FA5}">
                      <a16:colId xmlns:a16="http://schemas.microsoft.com/office/drawing/2014/main" val="3004991282"/>
                    </a:ext>
                  </a:extLst>
                </a:gridCol>
                <a:gridCol w="1914260">
                  <a:extLst>
                    <a:ext uri="{9D8B030D-6E8A-4147-A177-3AD203B41FA5}">
                      <a16:colId xmlns:a16="http://schemas.microsoft.com/office/drawing/2014/main" val="1086002166"/>
                    </a:ext>
                  </a:extLst>
                </a:gridCol>
              </a:tblGrid>
              <a:tr h="319755">
                <a:tc>
                  <a:txBody>
                    <a:bodyPr/>
                    <a:lstStyle/>
                    <a:p>
                      <a:r>
                        <a:rPr lang="en-US" sz="1400" dirty="0"/>
                        <a:t>File name</a:t>
                      </a:r>
                    </a:p>
                  </a:txBody>
                  <a:tcPr/>
                </a:tc>
                <a:tc>
                  <a:txBody>
                    <a:bodyPr/>
                    <a:lstStyle/>
                    <a:p>
                      <a:r>
                        <a:rPr lang="en-US" sz="1400" dirty="0"/>
                        <a:t>Data</a:t>
                      </a:r>
                      <a:r>
                        <a:rPr lang="en-US" sz="1400" baseline="0" dirty="0"/>
                        <a:t> type</a:t>
                      </a:r>
                      <a:endParaRPr lang="en-US" sz="1400" dirty="0"/>
                    </a:p>
                  </a:txBody>
                  <a:tcPr/>
                </a:tc>
                <a:tc>
                  <a:txBody>
                    <a:bodyPr/>
                    <a:lstStyle/>
                    <a:p>
                      <a:r>
                        <a:rPr lang="en-US" sz="1400" dirty="0"/>
                        <a:t>Length</a:t>
                      </a:r>
                    </a:p>
                  </a:txBody>
                  <a:tcPr/>
                </a:tc>
                <a:tc>
                  <a:txBody>
                    <a:bodyPr/>
                    <a:lstStyle/>
                    <a:p>
                      <a:r>
                        <a:rPr lang="en-US" sz="1400" dirty="0"/>
                        <a:t>Constraint</a:t>
                      </a:r>
                    </a:p>
                  </a:txBody>
                  <a:tcPr/>
                </a:tc>
                <a:tc>
                  <a:txBody>
                    <a:bodyPr/>
                    <a:lstStyle/>
                    <a:p>
                      <a:r>
                        <a:rPr lang="en-US" sz="1400" dirty="0"/>
                        <a:t>Null</a:t>
                      </a:r>
                    </a:p>
                  </a:txBody>
                  <a:tcPr/>
                </a:tc>
                <a:tc>
                  <a:txBody>
                    <a:bodyPr/>
                    <a:lstStyle/>
                    <a:p>
                      <a:r>
                        <a:rPr lang="en-US" sz="1400" dirty="0"/>
                        <a:t>Description</a:t>
                      </a:r>
                    </a:p>
                  </a:txBody>
                  <a:tcPr/>
                </a:tc>
                <a:extLst>
                  <a:ext uri="{0D108BD9-81ED-4DB2-BD59-A6C34878D82A}">
                    <a16:rowId xmlns:a16="http://schemas.microsoft.com/office/drawing/2014/main" val="1343396401"/>
                  </a:ext>
                </a:extLst>
              </a:tr>
              <a:tr h="319755">
                <a:tc>
                  <a:txBody>
                    <a:bodyPr/>
                    <a:lstStyle/>
                    <a:p>
                      <a:r>
                        <a:rPr lang="en-US" sz="1400" dirty="0" err="1"/>
                        <a:t>s_id</a:t>
                      </a:r>
                      <a:endParaRPr lang="en-IN" sz="1400" dirty="0"/>
                    </a:p>
                  </a:txBody>
                  <a:tcPr/>
                </a:tc>
                <a:tc>
                  <a:txBody>
                    <a:bodyPr/>
                    <a:lstStyle/>
                    <a:p>
                      <a:r>
                        <a:rPr lang="en-US" sz="1400" dirty="0" err="1"/>
                        <a:t>Int</a:t>
                      </a:r>
                      <a:endParaRPr lang="en-IN" sz="1400" dirty="0"/>
                    </a:p>
                  </a:txBody>
                  <a:tcPr/>
                </a:tc>
                <a:tc>
                  <a:txBody>
                    <a:bodyPr/>
                    <a:lstStyle/>
                    <a:p>
                      <a:r>
                        <a:rPr lang="en-US" sz="1400" dirty="0"/>
                        <a:t>3</a:t>
                      </a:r>
                      <a:endParaRPr lang="en-IN" sz="1400" dirty="0"/>
                    </a:p>
                  </a:txBody>
                  <a:tcPr/>
                </a:tc>
                <a:tc>
                  <a:txBody>
                    <a:bodyPr/>
                    <a:lstStyle/>
                    <a:p>
                      <a:pPr algn="ctr"/>
                      <a:r>
                        <a:rPr lang="en-US" sz="1400" dirty="0"/>
                        <a:t>Primary Key</a:t>
                      </a:r>
                      <a:endParaRPr lang="en-IN" sz="1400" dirty="0"/>
                    </a:p>
                  </a:txBody>
                  <a:tcPr/>
                </a:tc>
                <a:tc>
                  <a:txBody>
                    <a:bodyPr/>
                    <a:lstStyle/>
                    <a:p>
                      <a:r>
                        <a:rPr lang="en-US" sz="1400" dirty="0"/>
                        <a:t>Not Null</a:t>
                      </a:r>
                      <a:endParaRPr lang="en-IN" sz="1400" dirty="0"/>
                    </a:p>
                  </a:txBody>
                  <a:tcPr/>
                </a:tc>
                <a:tc>
                  <a:txBody>
                    <a:bodyPr/>
                    <a:lstStyle/>
                    <a:p>
                      <a:r>
                        <a:rPr lang="en-US" sz="1400" dirty="0"/>
                        <a:t>Auto increment</a:t>
                      </a:r>
                      <a:endParaRPr lang="en-IN" sz="1400" dirty="0"/>
                    </a:p>
                  </a:txBody>
                  <a:tcPr/>
                </a:tc>
                <a:extLst>
                  <a:ext uri="{0D108BD9-81ED-4DB2-BD59-A6C34878D82A}">
                    <a16:rowId xmlns:a16="http://schemas.microsoft.com/office/drawing/2014/main" val="1612371480"/>
                  </a:ext>
                </a:extLst>
              </a:tr>
              <a:tr h="319755">
                <a:tc>
                  <a:txBody>
                    <a:bodyPr/>
                    <a:lstStyle/>
                    <a:p>
                      <a:r>
                        <a:rPr lang="en-US" sz="1400" dirty="0" err="1"/>
                        <a:t>s_fn</a:t>
                      </a:r>
                      <a:endParaRPr lang="en-US" sz="1400" dirty="0"/>
                    </a:p>
                  </a:txBody>
                  <a:tcPr/>
                </a:tc>
                <a:tc>
                  <a:txBody>
                    <a:bodyPr/>
                    <a:lstStyle/>
                    <a:p>
                      <a:r>
                        <a:rPr lang="en-US" sz="1400" dirty="0"/>
                        <a:t>Varchar</a:t>
                      </a:r>
                      <a:endParaRPr lang="en-IN" sz="1400" dirty="0"/>
                    </a:p>
                  </a:txBody>
                  <a:tcPr/>
                </a:tc>
                <a:tc>
                  <a:txBody>
                    <a:bodyPr/>
                    <a:lstStyle/>
                    <a:p>
                      <a:r>
                        <a:rPr lang="en-US" sz="1400" dirty="0"/>
                        <a:t>20</a:t>
                      </a:r>
                      <a:endParaRPr lang="en-IN" sz="1400" dirty="0"/>
                    </a:p>
                  </a:txBody>
                  <a:tcPr/>
                </a:tc>
                <a:tc>
                  <a:txBody>
                    <a:bodyPr/>
                    <a:lstStyle/>
                    <a:p>
                      <a:pPr algn="ctr"/>
                      <a:r>
                        <a:rPr lang="en-US" sz="1400" dirty="0"/>
                        <a:t>-</a:t>
                      </a:r>
                      <a:endParaRPr lang="en-IN" sz="1400" dirty="0"/>
                    </a:p>
                  </a:txBody>
                  <a:tcPr/>
                </a:tc>
                <a:tc>
                  <a:txBody>
                    <a:bodyPr/>
                    <a:lstStyle/>
                    <a:p>
                      <a:r>
                        <a:rPr lang="en-US" sz="1400" dirty="0"/>
                        <a:t>Not Null</a:t>
                      </a:r>
                      <a:endParaRPr lang="en-IN" sz="1400" dirty="0"/>
                    </a:p>
                  </a:txBody>
                  <a:tcPr/>
                </a:tc>
                <a:tc>
                  <a:txBody>
                    <a:bodyPr/>
                    <a:lstStyle/>
                    <a:p>
                      <a:r>
                        <a:rPr lang="en-US" sz="1400" dirty="0"/>
                        <a:t>Student</a:t>
                      </a:r>
                      <a:r>
                        <a:rPr lang="en-US" sz="1400" baseline="0" dirty="0"/>
                        <a:t> First Name</a:t>
                      </a:r>
                      <a:endParaRPr lang="en-IN" sz="1400" dirty="0"/>
                    </a:p>
                  </a:txBody>
                  <a:tcPr/>
                </a:tc>
                <a:extLst>
                  <a:ext uri="{0D108BD9-81ED-4DB2-BD59-A6C34878D82A}">
                    <a16:rowId xmlns:a16="http://schemas.microsoft.com/office/drawing/2014/main" val="2700860780"/>
                  </a:ext>
                </a:extLst>
              </a:tr>
              <a:tr h="545646">
                <a:tc>
                  <a:txBody>
                    <a:bodyPr/>
                    <a:lstStyle/>
                    <a:p>
                      <a:r>
                        <a:rPr lang="en-US" sz="1400" dirty="0" err="1"/>
                        <a:t>s_mn</a:t>
                      </a:r>
                      <a:endParaRPr lang="en-IN" sz="1400" dirty="0"/>
                    </a:p>
                  </a:txBody>
                  <a:tcPr/>
                </a:tc>
                <a:tc>
                  <a:txBody>
                    <a:bodyPr/>
                    <a:lstStyle/>
                    <a:p>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Student</a:t>
                      </a:r>
                      <a:r>
                        <a:rPr lang="en-US" sz="1400" baseline="0" dirty="0"/>
                        <a:t> Middle Name</a:t>
                      </a:r>
                      <a:endParaRPr lang="en-IN" sz="1400" dirty="0"/>
                    </a:p>
                  </a:txBody>
                  <a:tcPr/>
                </a:tc>
                <a:extLst>
                  <a:ext uri="{0D108BD9-81ED-4DB2-BD59-A6C34878D82A}">
                    <a16:rowId xmlns:a16="http://schemas.microsoft.com/office/drawing/2014/main" val="2703367912"/>
                  </a:ext>
                </a:extLst>
              </a:tr>
              <a:tr h="319755">
                <a:tc>
                  <a:txBody>
                    <a:bodyPr/>
                    <a:lstStyle/>
                    <a:p>
                      <a:r>
                        <a:rPr lang="en-US" sz="1400" dirty="0" err="1"/>
                        <a:t>s_ln</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20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Student</a:t>
                      </a:r>
                      <a:r>
                        <a:rPr lang="en-US" sz="1400" baseline="0" dirty="0"/>
                        <a:t> Last Name</a:t>
                      </a:r>
                      <a:endParaRPr lang="en-IN" sz="1400" dirty="0"/>
                    </a:p>
                  </a:txBody>
                  <a:tcPr/>
                </a:tc>
                <a:extLst>
                  <a:ext uri="{0D108BD9-81ED-4DB2-BD59-A6C34878D82A}">
                    <a16:rowId xmlns:a16="http://schemas.microsoft.com/office/drawing/2014/main" val="4216256258"/>
                  </a:ext>
                </a:extLst>
              </a:tr>
              <a:tr h="319755">
                <a:tc>
                  <a:txBody>
                    <a:bodyPr/>
                    <a:lstStyle/>
                    <a:p>
                      <a:r>
                        <a:rPr lang="en-US" sz="1400" dirty="0" err="1"/>
                        <a:t>dob</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Date</a:t>
                      </a:r>
                      <a:r>
                        <a:rPr lang="en-US" sz="1400" baseline="0" dirty="0"/>
                        <a:t> </a:t>
                      </a:r>
                      <a:endParaRPr lang="en-IN" sz="1400" dirty="0"/>
                    </a:p>
                  </a:txBody>
                  <a:tcPr/>
                </a:tc>
                <a:tc>
                  <a:txBody>
                    <a:bodyPr/>
                    <a:lstStyle/>
                    <a:p>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Date of birth</a:t>
                      </a:r>
                      <a:endParaRPr lang="en-IN" sz="1400" dirty="0"/>
                    </a:p>
                  </a:txBody>
                  <a:tcPr/>
                </a:tc>
                <a:extLst>
                  <a:ext uri="{0D108BD9-81ED-4DB2-BD59-A6C34878D82A}">
                    <a16:rowId xmlns:a16="http://schemas.microsoft.com/office/drawing/2014/main" val="1381194990"/>
                  </a:ext>
                </a:extLst>
              </a:tr>
              <a:tr h="319755">
                <a:tc>
                  <a:txBody>
                    <a:bodyPr/>
                    <a:lstStyle/>
                    <a:p>
                      <a:r>
                        <a:rPr lang="en-US" sz="1400" dirty="0"/>
                        <a:t>gender</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Gender</a:t>
                      </a:r>
                      <a:r>
                        <a:rPr lang="en-US" sz="1400" baseline="0" dirty="0"/>
                        <a:t> </a:t>
                      </a:r>
                      <a:endParaRPr lang="en-IN" sz="1400" dirty="0"/>
                    </a:p>
                  </a:txBody>
                  <a:tcPr/>
                </a:tc>
                <a:extLst>
                  <a:ext uri="{0D108BD9-81ED-4DB2-BD59-A6C34878D82A}">
                    <a16:rowId xmlns:a16="http://schemas.microsoft.com/office/drawing/2014/main" val="3981702323"/>
                  </a:ext>
                </a:extLst>
              </a:tr>
              <a:tr h="319755">
                <a:tc>
                  <a:txBody>
                    <a:bodyPr/>
                    <a:lstStyle/>
                    <a:p>
                      <a:r>
                        <a:rPr lang="en-US" sz="1400" dirty="0"/>
                        <a:t>address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r>
                        <a:rPr lang="en-US" sz="1400" baseline="0" dirty="0"/>
                        <a:t> </a:t>
                      </a:r>
                      <a:endParaRPr lang="en-IN" sz="1400" dirty="0"/>
                    </a:p>
                  </a:txBody>
                  <a:tcPr/>
                </a:tc>
                <a:tc>
                  <a:txBody>
                    <a:bodyPr/>
                    <a:lstStyle/>
                    <a:p>
                      <a:r>
                        <a:rPr lang="en-US" sz="1400" dirty="0"/>
                        <a:t>50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Address </a:t>
                      </a:r>
                      <a:endParaRPr lang="en-IN" sz="1400" dirty="0"/>
                    </a:p>
                  </a:txBody>
                  <a:tcPr/>
                </a:tc>
                <a:extLst>
                  <a:ext uri="{0D108BD9-81ED-4DB2-BD59-A6C34878D82A}">
                    <a16:rowId xmlns:a16="http://schemas.microsoft.com/office/drawing/2014/main" val="3134142657"/>
                  </a:ext>
                </a:extLst>
              </a:tr>
              <a:tr h="545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effectLst/>
                        </a:rPr>
                        <a:t>gr_no</a:t>
                      </a:r>
                      <a:endParaRPr lang="en-IN" sz="1400" b="0" kern="1200" dirty="0">
                        <a:solidFill>
                          <a:schemeClr val="dk1"/>
                        </a:solidFill>
                        <a:effectLst/>
                        <a:latin typeface="+mn-lt"/>
                        <a:ea typeface="+mn-ea"/>
                        <a:cs typeface="+mn-cs"/>
                      </a:endParaRPr>
                    </a:p>
                  </a:txBody>
                  <a:tcPr/>
                </a:tc>
                <a:tc>
                  <a:txBody>
                    <a:bodyPr/>
                    <a:lstStyle/>
                    <a:p>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General register</a:t>
                      </a:r>
                      <a:r>
                        <a:rPr lang="en-US" sz="1400" baseline="0" dirty="0"/>
                        <a:t> number</a:t>
                      </a:r>
                      <a:endParaRPr lang="en-IN" sz="1400" dirty="0"/>
                    </a:p>
                  </a:txBody>
                  <a:tcPr/>
                </a:tc>
                <a:extLst>
                  <a:ext uri="{0D108BD9-81ED-4DB2-BD59-A6C34878D82A}">
                    <a16:rowId xmlns:a16="http://schemas.microsoft.com/office/drawing/2014/main" val="1786004165"/>
                  </a:ext>
                </a:extLst>
              </a:tr>
              <a:tr h="319755">
                <a:tc>
                  <a:txBody>
                    <a:bodyPr/>
                    <a:lstStyle/>
                    <a:p>
                      <a:r>
                        <a:rPr lang="en-US" sz="1400" dirty="0" err="1"/>
                        <a:t>en_no</a:t>
                      </a:r>
                      <a:endParaRPr lang="en-IN" sz="1400" dirty="0"/>
                    </a:p>
                  </a:txBody>
                  <a:tcPr/>
                </a:tc>
                <a:tc>
                  <a:txBody>
                    <a:bodyPr/>
                    <a:lstStyle/>
                    <a:p>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Enrollment number</a:t>
                      </a:r>
                      <a:endParaRPr lang="en-IN" sz="1400" dirty="0"/>
                    </a:p>
                  </a:txBody>
                  <a:tcPr/>
                </a:tc>
                <a:extLst>
                  <a:ext uri="{0D108BD9-81ED-4DB2-BD59-A6C34878D82A}">
                    <a16:rowId xmlns:a16="http://schemas.microsoft.com/office/drawing/2014/main" val="489131402"/>
                  </a:ext>
                </a:extLst>
              </a:tr>
              <a:tr h="319755">
                <a:tc>
                  <a:txBody>
                    <a:bodyPr/>
                    <a:lstStyle/>
                    <a:p>
                      <a:r>
                        <a:rPr lang="en-US" sz="1400" dirty="0"/>
                        <a:t>contact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r>
                        <a:rPr lang="en-US" sz="1400" baseline="0" dirty="0"/>
                        <a:t> </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Contact </a:t>
                      </a:r>
                      <a:endParaRPr lang="en-IN" sz="1400" dirty="0"/>
                    </a:p>
                  </a:txBody>
                  <a:tcPr/>
                </a:tc>
                <a:extLst>
                  <a:ext uri="{0D108BD9-81ED-4DB2-BD59-A6C34878D82A}">
                    <a16:rowId xmlns:a16="http://schemas.microsoft.com/office/drawing/2014/main" val="17856070"/>
                  </a:ext>
                </a:extLst>
              </a:tr>
              <a:tr h="319755">
                <a:tc>
                  <a:txBody>
                    <a:bodyPr/>
                    <a:lstStyle/>
                    <a:p>
                      <a:r>
                        <a:rPr lang="en-US" sz="1400" dirty="0" err="1"/>
                        <a:t>parents_contact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10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Parents contact</a:t>
                      </a:r>
                      <a:endParaRPr lang="en-IN" sz="1400" dirty="0"/>
                    </a:p>
                  </a:txBody>
                  <a:tcPr/>
                </a:tc>
                <a:extLst>
                  <a:ext uri="{0D108BD9-81ED-4DB2-BD59-A6C34878D82A}">
                    <a16:rowId xmlns:a16="http://schemas.microsoft.com/office/drawing/2014/main" val="1448511303"/>
                  </a:ext>
                </a:extLst>
              </a:tr>
              <a:tr h="319755">
                <a:tc>
                  <a:txBody>
                    <a:bodyPr/>
                    <a:lstStyle/>
                    <a:p>
                      <a:r>
                        <a:rPr lang="en-US" sz="1400" dirty="0"/>
                        <a:t>email</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Email </a:t>
                      </a:r>
                      <a:endParaRPr lang="en-IN" sz="1400" dirty="0"/>
                    </a:p>
                  </a:txBody>
                  <a:tcPr/>
                </a:tc>
                <a:extLst>
                  <a:ext uri="{0D108BD9-81ED-4DB2-BD59-A6C34878D82A}">
                    <a16:rowId xmlns:a16="http://schemas.microsoft.com/office/drawing/2014/main" val="3842736133"/>
                  </a:ext>
                </a:extLst>
              </a:tr>
              <a:tr h="319755">
                <a:tc>
                  <a:txBody>
                    <a:bodyPr/>
                    <a:lstStyle/>
                    <a:p>
                      <a:r>
                        <a:rPr lang="en-US" sz="1400" dirty="0"/>
                        <a:t>password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Varchar</a:t>
                      </a:r>
                      <a:endParaRPr lang="en-IN" sz="1400" dirty="0"/>
                    </a:p>
                  </a:txBody>
                  <a:tcPr/>
                </a:tc>
                <a:tc>
                  <a:txBody>
                    <a:bodyPr/>
                    <a:lstStyle/>
                    <a:p>
                      <a:r>
                        <a:rPr lang="en-US" sz="1400" dirty="0"/>
                        <a:t>40</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Password </a:t>
                      </a:r>
                      <a:endParaRPr lang="en-IN" sz="1400" dirty="0"/>
                    </a:p>
                  </a:txBody>
                  <a:tcPr/>
                </a:tc>
                <a:extLst>
                  <a:ext uri="{0D108BD9-81ED-4DB2-BD59-A6C34878D82A}">
                    <a16:rowId xmlns:a16="http://schemas.microsoft.com/office/drawing/2014/main" val="1016376611"/>
                  </a:ext>
                </a:extLst>
              </a:tr>
              <a:tr h="319755">
                <a:tc>
                  <a:txBody>
                    <a:bodyPr/>
                    <a:lstStyle/>
                    <a:p>
                      <a:r>
                        <a:rPr lang="en-US" sz="1400" dirty="0" err="1"/>
                        <a:t>roll_no</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baseline="0" dirty="0"/>
                        <a:t> </a:t>
                      </a:r>
                      <a:endParaRPr lang="en-IN" sz="1400" dirty="0"/>
                    </a:p>
                  </a:txBody>
                  <a:tcPr/>
                </a:tc>
                <a:tc>
                  <a:txBody>
                    <a:bodyPr/>
                    <a:lstStyle/>
                    <a:p>
                      <a:r>
                        <a:rPr lang="en-US" sz="1400" dirty="0"/>
                        <a:t>5</a:t>
                      </a:r>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Roll number</a:t>
                      </a:r>
                      <a:endParaRPr lang="en-IN" sz="1400" dirty="0"/>
                    </a:p>
                  </a:txBody>
                  <a:tcPr/>
                </a:tc>
                <a:extLst>
                  <a:ext uri="{0D108BD9-81ED-4DB2-BD59-A6C34878D82A}">
                    <a16:rowId xmlns:a16="http://schemas.microsoft.com/office/drawing/2014/main" val="1105477343"/>
                  </a:ext>
                </a:extLst>
              </a:tr>
              <a:tr h="319755">
                <a:tc>
                  <a:txBody>
                    <a:bodyPr/>
                    <a:lstStyle/>
                    <a:p>
                      <a:r>
                        <a:rPr lang="en-US" sz="1400" dirty="0" err="1"/>
                        <a:t>approval_status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Boolean </a:t>
                      </a:r>
                      <a:endParaRPr lang="en-IN" sz="1400" dirty="0"/>
                    </a:p>
                  </a:txBody>
                  <a:tcPr/>
                </a:tc>
                <a:tc>
                  <a:txBody>
                    <a:bodyPr/>
                    <a:lstStyle/>
                    <a:p>
                      <a:endParaRPr lang="en-IN" sz="1400" dirty="0"/>
                    </a:p>
                  </a:txBody>
                  <a:tcPr/>
                </a:tc>
                <a:tc>
                  <a:txBody>
                    <a:bodyPr/>
                    <a:lstStyle/>
                    <a:p>
                      <a:pPr algn="ctr"/>
                      <a:r>
                        <a:rPr lang="en-US" sz="1400" dirty="0"/>
                        <a:t>-</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Approval</a:t>
                      </a:r>
                      <a:r>
                        <a:rPr lang="en-US" sz="1400" baseline="0" dirty="0"/>
                        <a:t> S</a:t>
                      </a:r>
                      <a:r>
                        <a:rPr lang="en-US" sz="1400" dirty="0"/>
                        <a:t>tatus</a:t>
                      </a:r>
                      <a:endParaRPr lang="en-IN" sz="1400" dirty="0"/>
                    </a:p>
                  </a:txBody>
                  <a:tcPr/>
                </a:tc>
                <a:extLst>
                  <a:ext uri="{0D108BD9-81ED-4DB2-BD59-A6C34878D82A}">
                    <a16:rowId xmlns:a16="http://schemas.microsoft.com/office/drawing/2014/main" val="938525224"/>
                  </a:ext>
                </a:extLst>
              </a:tr>
              <a:tr h="319755">
                <a:tc>
                  <a:txBody>
                    <a:bodyPr/>
                    <a:lstStyle/>
                    <a:p>
                      <a:r>
                        <a:rPr lang="en-US" sz="1400" dirty="0"/>
                        <a:t>course _id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dirty="0"/>
                        <a:t> </a:t>
                      </a:r>
                      <a:endParaRPr lang="en-IN" sz="1400" dirty="0"/>
                    </a:p>
                  </a:txBody>
                  <a:tcPr/>
                </a:tc>
                <a:tc>
                  <a:txBody>
                    <a:bodyPr/>
                    <a:lstStyle/>
                    <a:p>
                      <a:r>
                        <a:rPr lang="en-US" sz="1400" dirty="0"/>
                        <a:t>3</a:t>
                      </a:r>
                      <a:endParaRPr lang="en-IN"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Foreign Key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Course</a:t>
                      </a:r>
                      <a:r>
                        <a:rPr lang="en-US" sz="1400" baseline="0" dirty="0"/>
                        <a:t> Table</a:t>
                      </a:r>
                      <a:endParaRPr lang="en-IN" sz="1400" dirty="0"/>
                    </a:p>
                  </a:txBody>
                  <a:tcPr/>
                </a:tc>
                <a:extLst>
                  <a:ext uri="{0D108BD9-81ED-4DB2-BD59-A6C34878D82A}">
                    <a16:rowId xmlns:a16="http://schemas.microsoft.com/office/drawing/2014/main" val="4014770410"/>
                  </a:ext>
                </a:extLst>
              </a:tr>
              <a:tr h="319755">
                <a:tc>
                  <a:txBody>
                    <a:bodyPr/>
                    <a:lstStyle/>
                    <a:p>
                      <a:r>
                        <a:rPr lang="en-US" sz="1400" dirty="0" err="1"/>
                        <a:t>sem_id</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dirty="0"/>
                        <a:t> </a:t>
                      </a:r>
                      <a:endParaRPr lang="en-IN" sz="1400" dirty="0"/>
                    </a:p>
                  </a:txBody>
                  <a:tcPr/>
                </a:tc>
                <a:tc>
                  <a:txBody>
                    <a:bodyPr/>
                    <a:lstStyle/>
                    <a:p>
                      <a:r>
                        <a:rPr lang="en-US" sz="1400" dirty="0"/>
                        <a:t>3</a:t>
                      </a:r>
                      <a:endParaRPr lang="en-IN" sz="1400" dirty="0"/>
                    </a:p>
                  </a:txBody>
                  <a:tcPr/>
                </a:tc>
                <a:tc>
                  <a:txBody>
                    <a:bodyPr/>
                    <a:lstStyle/>
                    <a:p>
                      <a:pPr algn="ctr"/>
                      <a:r>
                        <a:rPr lang="en-US" sz="1400" dirty="0"/>
                        <a:t>Foreign Key</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Null</a:t>
                      </a:r>
                      <a:endParaRPr lang="en-IN" sz="1400" dirty="0"/>
                    </a:p>
                  </a:txBody>
                  <a:tcPr/>
                </a:tc>
                <a:tc>
                  <a:txBody>
                    <a:bodyPr/>
                    <a:lstStyle/>
                    <a:p>
                      <a:r>
                        <a:rPr lang="en-US" sz="1400" dirty="0"/>
                        <a:t>Semester Table</a:t>
                      </a:r>
                      <a:endParaRPr lang="en-IN" sz="1400" dirty="0"/>
                    </a:p>
                  </a:txBody>
                  <a:tcPr/>
                </a:tc>
                <a:extLst>
                  <a:ext uri="{0D108BD9-81ED-4DB2-BD59-A6C34878D82A}">
                    <a16:rowId xmlns:a16="http://schemas.microsoft.com/office/drawing/2014/main" val="1224475453"/>
                  </a:ext>
                </a:extLst>
              </a:tr>
            </a:tbl>
          </a:graphicData>
        </a:graphic>
      </p:graphicFrame>
    </p:spTree>
    <p:extLst>
      <p:ext uri="{BB962C8B-B14F-4D97-AF65-F5344CB8AC3E}">
        <p14:creationId xmlns:p14="http://schemas.microsoft.com/office/powerpoint/2010/main" val="2100453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assignment:-</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19127719"/>
              </p:ext>
            </p:extLst>
          </p:nvPr>
        </p:nvGraphicFramePr>
        <p:xfrm>
          <a:off x="1011113" y="1186963"/>
          <a:ext cx="10454058" cy="5354883"/>
        </p:xfrm>
        <a:graphic>
          <a:graphicData uri="http://schemas.openxmlformats.org/drawingml/2006/table">
            <a:tbl>
              <a:tblPr firstRow="1" bandRow="1">
                <a:tableStyleId>{B301B821-A1FF-4177-AEE7-76D212191A09}</a:tableStyleId>
              </a:tblPr>
              <a:tblGrid>
                <a:gridCol w="1742343">
                  <a:extLst>
                    <a:ext uri="{9D8B030D-6E8A-4147-A177-3AD203B41FA5}">
                      <a16:colId xmlns:a16="http://schemas.microsoft.com/office/drawing/2014/main" val="1008526899"/>
                    </a:ext>
                  </a:extLst>
                </a:gridCol>
                <a:gridCol w="1742343">
                  <a:extLst>
                    <a:ext uri="{9D8B030D-6E8A-4147-A177-3AD203B41FA5}">
                      <a16:colId xmlns:a16="http://schemas.microsoft.com/office/drawing/2014/main" val="780681103"/>
                    </a:ext>
                  </a:extLst>
                </a:gridCol>
                <a:gridCol w="1742343">
                  <a:extLst>
                    <a:ext uri="{9D8B030D-6E8A-4147-A177-3AD203B41FA5}">
                      <a16:colId xmlns:a16="http://schemas.microsoft.com/office/drawing/2014/main" val="1021234654"/>
                    </a:ext>
                  </a:extLst>
                </a:gridCol>
                <a:gridCol w="1742343">
                  <a:extLst>
                    <a:ext uri="{9D8B030D-6E8A-4147-A177-3AD203B41FA5}">
                      <a16:colId xmlns:a16="http://schemas.microsoft.com/office/drawing/2014/main" val="1667714410"/>
                    </a:ext>
                  </a:extLst>
                </a:gridCol>
                <a:gridCol w="1742343">
                  <a:extLst>
                    <a:ext uri="{9D8B030D-6E8A-4147-A177-3AD203B41FA5}">
                      <a16:colId xmlns:a16="http://schemas.microsoft.com/office/drawing/2014/main" val="1343425048"/>
                    </a:ext>
                  </a:extLst>
                </a:gridCol>
                <a:gridCol w="1742343">
                  <a:extLst>
                    <a:ext uri="{9D8B030D-6E8A-4147-A177-3AD203B41FA5}">
                      <a16:colId xmlns:a16="http://schemas.microsoft.com/office/drawing/2014/main" val="2144780008"/>
                    </a:ext>
                  </a:extLst>
                </a:gridCol>
              </a:tblGrid>
              <a:tr h="594987">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4987">
                <a:tc>
                  <a:txBody>
                    <a:bodyPr/>
                    <a:lstStyle/>
                    <a:p>
                      <a:r>
                        <a:rPr lang="en-US" sz="1600" dirty="0" err="1"/>
                        <a:t>assign_id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4987">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4987">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4987">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4987">
                <a:tc>
                  <a:txBody>
                    <a:bodyPr/>
                    <a:lstStyle/>
                    <a:p>
                      <a:r>
                        <a:rPr lang="en-IN" sz="1600" dirty="0" err="1"/>
                        <a:t>assign_date</a:t>
                      </a:r>
                      <a:endParaRPr lang="en-IN" sz="1600" dirty="0"/>
                    </a:p>
                  </a:txBody>
                  <a:tcPr/>
                </a:tc>
                <a:tc>
                  <a:txBody>
                    <a:bodyPr/>
                    <a:lstStyle/>
                    <a:p>
                      <a:r>
                        <a:rPr lang="en-IN" sz="1600" dirty="0"/>
                        <a:t>Date</a:t>
                      </a:r>
                    </a:p>
                  </a:txBody>
                  <a:tcPr/>
                </a:tc>
                <a:tc>
                  <a:txBody>
                    <a:bodyPr/>
                    <a:lstStyle/>
                    <a:p>
                      <a:r>
                        <a:rPr lang="en-IN"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Assignment date</a:t>
                      </a:r>
                    </a:p>
                  </a:txBody>
                  <a:tcPr/>
                </a:tc>
                <a:extLst>
                  <a:ext uri="{0D108BD9-81ED-4DB2-BD59-A6C34878D82A}">
                    <a16:rowId xmlns:a16="http://schemas.microsoft.com/office/drawing/2014/main" val="3427554111"/>
                  </a:ext>
                </a:extLst>
              </a:tr>
              <a:tr h="594987">
                <a:tc>
                  <a:txBody>
                    <a:bodyPr/>
                    <a:lstStyle/>
                    <a:p>
                      <a:r>
                        <a:rPr lang="en-IN" sz="1600" dirty="0" err="1"/>
                        <a:t>submi_date</a:t>
                      </a:r>
                      <a:endParaRPr lang="en-IN" sz="1600" dirty="0"/>
                    </a:p>
                  </a:txBody>
                  <a:tcPr/>
                </a:tc>
                <a:tc>
                  <a:txBody>
                    <a:bodyPr/>
                    <a:lstStyle/>
                    <a:p>
                      <a:r>
                        <a:rPr lang="en-IN" sz="1600" dirty="0"/>
                        <a:t>Date</a:t>
                      </a:r>
                    </a:p>
                  </a:txBody>
                  <a:tcPr/>
                </a:tc>
                <a:tc>
                  <a:txBody>
                    <a:bodyPr/>
                    <a:lstStyle/>
                    <a:p>
                      <a:r>
                        <a:rPr lang="en-IN"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Submission date</a:t>
                      </a:r>
                    </a:p>
                  </a:txBody>
                  <a:tcPr/>
                </a:tc>
                <a:extLst>
                  <a:ext uri="{0D108BD9-81ED-4DB2-BD59-A6C34878D82A}">
                    <a16:rowId xmlns:a16="http://schemas.microsoft.com/office/drawing/2014/main" val="2050003493"/>
                  </a:ext>
                </a:extLst>
              </a:tr>
              <a:tr h="594987">
                <a:tc>
                  <a:txBody>
                    <a:bodyPr/>
                    <a:lstStyle/>
                    <a:p>
                      <a:r>
                        <a:rPr lang="en-IN" sz="1600" dirty="0" err="1"/>
                        <a:t>assign_topic</a:t>
                      </a:r>
                      <a:endParaRPr lang="en-IN" sz="1600" dirty="0"/>
                    </a:p>
                  </a:txBody>
                  <a:tcPr/>
                </a:tc>
                <a:tc>
                  <a:txBody>
                    <a:bodyPr/>
                    <a:lstStyle/>
                    <a:p>
                      <a:r>
                        <a:rPr lang="en-IN" sz="1600" dirty="0"/>
                        <a:t>Varchar</a:t>
                      </a:r>
                    </a:p>
                  </a:txBody>
                  <a:tcPr/>
                </a:tc>
                <a:tc>
                  <a:txBody>
                    <a:bodyPr/>
                    <a:lstStyle/>
                    <a:p>
                      <a:r>
                        <a:rPr lang="en-IN" sz="1600" dirty="0"/>
                        <a:t>300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Assignment topic</a:t>
                      </a:r>
                    </a:p>
                  </a:txBody>
                  <a:tcPr/>
                </a:tc>
                <a:extLst>
                  <a:ext uri="{0D108BD9-81ED-4DB2-BD59-A6C34878D82A}">
                    <a16:rowId xmlns:a16="http://schemas.microsoft.com/office/drawing/2014/main" val="3179572925"/>
                  </a:ext>
                </a:extLst>
              </a:tr>
              <a:tr h="594987">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bl>
          </a:graphicData>
        </a:graphic>
      </p:graphicFrame>
    </p:spTree>
    <p:extLst>
      <p:ext uri="{BB962C8B-B14F-4D97-AF65-F5344CB8AC3E}">
        <p14:creationId xmlns:p14="http://schemas.microsoft.com/office/powerpoint/2010/main" val="3045231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Exam:-</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59036998"/>
              </p:ext>
            </p:extLst>
          </p:nvPr>
        </p:nvGraphicFramePr>
        <p:xfrm>
          <a:off x="1003295" y="1159281"/>
          <a:ext cx="10461876" cy="3588378"/>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598063">
                <a:tc>
                  <a:txBody>
                    <a:bodyPr/>
                    <a:lstStyle/>
                    <a:p>
                      <a:r>
                        <a:rPr lang="en-IN" sz="1600" dirty="0"/>
                        <a:t>date</a:t>
                      </a:r>
                    </a:p>
                  </a:txBody>
                  <a:tcPr/>
                </a:tc>
                <a:tc>
                  <a:txBody>
                    <a:bodyPr/>
                    <a:lstStyle/>
                    <a:p>
                      <a:r>
                        <a:rPr lang="en-US" sz="1600" dirty="0"/>
                        <a:t>Date </a:t>
                      </a:r>
                      <a:endParaRPr lang="en-IN" sz="1600" dirty="0"/>
                    </a:p>
                  </a:txBody>
                  <a:tcPr/>
                </a:tc>
                <a:tc>
                  <a:txBody>
                    <a:bodyPr/>
                    <a:lstStyle/>
                    <a:p>
                      <a:r>
                        <a:rPr lang="en-IN" sz="1600" dirty="0"/>
                        <a:t>-</a:t>
                      </a:r>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Exam</a:t>
                      </a:r>
                      <a:r>
                        <a:rPr lang="en-US" sz="1600" baseline="0" dirty="0"/>
                        <a:t> date </a:t>
                      </a:r>
                      <a:r>
                        <a:rPr lang="en-US" sz="1600" dirty="0"/>
                        <a:t>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3195469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Question:-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26658815"/>
              </p:ext>
            </p:extLst>
          </p:nvPr>
        </p:nvGraphicFramePr>
        <p:xfrm>
          <a:off x="1003295" y="1159283"/>
          <a:ext cx="10514628" cy="5470116"/>
        </p:xfrm>
        <a:graphic>
          <a:graphicData uri="http://schemas.openxmlformats.org/drawingml/2006/table">
            <a:tbl>
              <a:tblPr firstRow="1" bandRow="1">
                <a:tableStyleId>{B301B821-A1FF-4177-AEE7-76D212191A09}</a:tableStyleId>
              </a:tblPr>
              <a:tblGrid>
                <a:gridCol w="1752438">
                  <a:extLst>
                    <a:ext uri="{9D8B030D-6E8A-4147-A177-3AD203B41FA5}">
                      <a16:colId xmlns:a16="http://schemas.microsoft.com/office/drawing/2014/main" val="1008526899"/>
                    </a:ext>
                  </a:extLst>
                </a:gridCol>
                <a:gridCol w="1752438">
                  <a:extLst>
                    <a:ext uri="{9D8B030D-6E8A-4147-A177-3AD203B41FA5}">
                      <a16:colId xmlns:a16="http://schemas.microsoft.com/office/drawing/2014/main" val="780681103"/>
                    </a:ext>
                  </a:extLst>
                </a:gridCol>
                <a:gridCol w="1752438">
                  <a:extLst>
                    <a:ext uri="{9D8B030D-6E8A-4147-A177-3AD203B41FA5}">
                      <a16:colId xmlns:a16="http://schemas.microsoft.com/office/drawing/2014/main" val="1021234654"/>
                    </a:ext>
                  </a:extLst>
                </a:gridCol>
                <a:gridCol w="1752438">
                  <a:extLst>
                    <a:ext uri="{9D8B030D-6E8A-4147-A177-3AD203B41FA5}">
                      <a16:colId xmlns:a16="http://schemas.microsoft.com/office/drawing/2014/main" val="1667714410"/>
                    </a:ext>
                  </a:extLst>
                </a:gridCol>
                <a:gridCol w="1752438">
                  <a:extLst>
                    <a:ext uri="{9D8B030D-6E8A-4147-A177-3AD203B41FA5}">
                      <a16:colId xmlns:a16="http://schemas.microsoft.com/office/drawing/2014/main" val="1343425048"/>
                    </a:ext>
                  </a:extLst>
                </a:gridCol>
                <a:gridCol w="1752438">
                  <a:extLst>
                    <a:ext uri="{9D8B030D-6E8A-4147-A177-3AD203B41FA5}">
                      <a16:colId xmlns:a16="http://schemas.microsoft.com/office/drawing/2014/main" val="2144780008"/>
                    </a:ext>
                  </a:extLst>
                </a:gridCol>
              </a:tblGrid>
              <a:tr h="45584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455843">
                <a:tc>
                  <a:txBody>
                    <a:bodyPr/>
                    <a:lstStyle/>
                    <a:p>
                      <a:r>
                        <a:rPr lang="en-US" sz="1600" dirty="0" err="1"/>
                        <a:t>que_id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455843">
                <a:tc>
                  <a:txBody>
                    <a:bodyPr/>
                    <a:lstStyle/>
                    <a:p>
                      <a:r>
                        <a:rPr lang="en-US" sz="1600" dirty="0" err="1"/>
                        <a:t>course_id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Course table</a:t>
                      </a:r>
                      <a:endParaRPr lang="en-IN" sz="1600" dirty="0"/>
                    </a:p>
                  </a:txBody>
                  <a:tcPr/>
                </a:tc>
                <a:extLst>
                  <a:ext uri="{0D108BD9-81ED-4DB2-BD59-A6C34878D82A}">
                    <a16:rowId xmlns:a16="http://schemas.microsoft.com/office/drawing/2014/main" val="2479324202"/>
                  </a:ext>
                </a:extLst>
              </a:tr>
              <a:tr h="455843">
                <a:tc>
                  <a:txBody>
                    <a:bodyPr/>
                    <a:lstStyle/>
                    <a:p>
                      <a:r>
                        <a:rPr lang="en-US" sz="1600" dirty="0" err="1"/>
                        <a:t>sem_id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Semester table</a:t>
                      </a:r>
                      <a:endParaRPr lang="en-IN" sz="1600" dirty="0"/>
                    </a:p>
                  </a:txBody>
                  <a:tcPr/>
                </a:tc>
                <a:extLst>
                  <a:ext uri="{0D108BD9-81ED-4DB2-BD59-A6C34878D82A}">
                    <a16:rowId xmlns:a16="http://schemas.microsoft.com/office/drawing/2014/main" val="2637238959"/>
                  </a:ext>
                </a:extLst>
              </a:tr>
              <a:tr h="455843">
                <a:tc>
                  <a:txBody>
                    <a:bodyPr/>
                    <a:lstStyle/>
                    <a:p>
                      <a:r>
                        <a:rPr lang="en-US" sz="1600" dirty="0" err="1"/>
                        <a:t>sub_id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Subject table</a:t>
                      </a:r>
                      <a:endParaRPr lang="en-IN" sz="1600" dirty="0"/>
                    </a:p>
                  </a:txBody>
                  <a:tcPr/>
                </a:tc>
                <a:extLst>
                  <a:ext uri="{0D108BD9-81ED-4DB2-BD59-A6C34878D82A}">
                    <a16:rowId xmlns:a16="http://schemas.microsoft.com/office/drawing/2014/main" val="1260746501"/>
                  </a:ext>
                </a:extLst>
              </a:tr>
              <a:tr h="455843">
                <a:tc>
                  <a:txBody>
                    <a:bodyPr/>
                    <a:lstStyle/>
                    <a:p>
                      <a:r>
                        <a:rPr lang="en-IN" sz="1600" dirty="0"/>
                        <a:t>que</a:t>
                      </a:r>
                    </a:p>
                  </a:txBody>
                  <a:tcPr/>
                </a:tc>
                <a:tc>
                  <a:txBody>
                    <a:bodyPr/>
                    <a:lstStyle/>
                    <a:p>
                      <a:r>
                        <a:rPr lang="en-IN" sz="1600" dirty="0"/>
                        <a:t>Varchar</a:t>
                      </a:r>
                    </a:p>
                  </a:txBody>
                  <a:tcPr/>
                </a:tc>
                <a:tc>
                  <a:txBody>
                    <a:bodyPr/>
                    <a:lstStyle/>
                    <a:p>
                      <a:r>
                        <a:rPr lang="en-IN" sz="1600" dirty="0"/>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Question</a:t>
                      </a:r>
                      <a:r>
                        <a:rPr lang="en-IN" sz="1600" baseline="0" dirty="0"/>
                        <a:t> </a:t>
                      </a:r>
                      <a:endParaRPr lang="en-IN" sz="1600" dirty="0"/>
                    </a:p>
                  </a:txBody>
                  <a:tcPr/>
                </a:tc>
                <a:extLst>
                  <a:ext uri="{0D108BD9-81ED-4DB2-BD59-A6C34878D82A}">
                    <a16:rowId xmlns:a16="http://schemas.microsoft.com/office/drawing/2014/main" val="3427554111"/>
                  </a:ext>
                </a:extLst>
              </a:tr>
              <a:tr h="455843">
                <a:tc>
                  <a:txBody>
                    <a:bodyPr/>
                    <a:lstStyle/>
                    <a:p>
                      <a:r>
                        <a:rPr lang="en-IN" sz="1600" dirty="0" err="1"/>
                        <a:t>oa</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Option A</a:t>
                      </a:r>
                    </a:p>
                  </a:txBody>
                  <a:tcPr/>
                </a:tc>
                <a:extLst>
                  <a:ext uri="{0D108BD9-81ED-4DB2-BD59-A6C34878D82A}">
                    <a16:rowId xmlns:a16="http://schemas.microsoft.com/office/drawing/2014/main" val="2050003493"/>
                  </a:ext>
                </a:extLst>
              </a:tr>
              <a:tr h="455843">
                <a:tc>
                  <a:txBody>
                    <a:bodyPr/>
                    <a:lstStyle/>
                    <a:p>
                      <a:r>
                        <a:rPr lang="en-IN" sz="1600" dirty="0" err="1"/>
                        <a:t>ob</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IN" sz="1600" dirty="0"/>
                        <a:t>Not Null</a:t>
                      </a:r>
                    </a:p>
                  </a:txBody>
                  <a:tcPr/>
                </a:tc>
                <a:tc>
                  <a:txBody>
                    <a:bodyPr/>
                    <a:lstStyle/>
                    <a:p>
                      <a:r>
                        <a:rPr lang="en-IN" sz="1600" dirty="0"/>
                        <a:t>Option B</a:t>
                      </a:r>
                    </a:p>
                  </a:txBody>
                  <a:tcPr/>
                </a:tc>
                <a:extLst>
                  <a:ext uri="{0D108BD9-81ED-4DB2-BD59-A6C34878D82A}">
                    <a16:rowId xmlns:a16="http://schemas.microsoft.com/office/drawing/2014/main" val="3179572925"/>
                  </a:ext>
                </a:extLst>
              </a:tr>
              <a:tr h="455843">
                <a:tc>
                  <a:txBody>
                    <a:bodyPr/>
                    <a:lstStyle/>
                    <a:p>
                      <a:r>
                        <a:rPr lang="en-IN" sz="1600" dirty="0" err="1"/>
                        <a:t>oc</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Option C</a:t>
                      </a:r>
                    </a:p>
                  </a:txBody>
                  <a:tcPr/>
                </a:tc>
                <a:extLst>
                  <a:ext uri="{0D108BD9-81ED-4DB2-BD59-A6C34878D82A}">
                    <a16:rowId xmlns:a16="http://schemas.microsoft.com/office/drawing/2014/main" val="3379115768"/>
                  </a:ext>
                </a:extLst>
              </a:tr>
              <a:tr h="455843">
                <a:tc>
                  <a:txBody>
                    <a:bodyPr/>
                    <a:lstStyle/>
                    <a:p>
                      <a:r>
                        <a:rPr lang="en-IN" sz="1600" dirty="0"/>
                        <a:t>od</a:t>
                      </a:r>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Option D</a:t>
                      </a:r>
                    </a:p>
                  </a:txBody>
                  <a:tcPr/>
                </a:tc>
                <a:extLst>
                  <a:ext uri="{0D108BD9-81ED-4DB2-BD59-A6C34878D82A}">
                    <a16:rowId xmlns:a16="http://schemas.microsoft.com/office/drawing/2014/main" val="170710483"/>
                  </a:ext>
                </a:extLst>
              </a:tr>
              <a:tr h="455843">
                <a:tc>
                  <a:txBody>
                    <a:bodyPr/>
                    <a:lstStyle/>
                    <a:p>
                      <a:r>
                        <a:rPr lang="en-IN" sz="1600" dirty="0" err="1"/>
                        <a:t>ans</a:t>
                      </a:r>
                      <a:endParaRPr lang="en-IN" sz="1600" dirty="0"/>
                    </a:p>
                  </a:txBody>
                  <a:tcPr/>
                </a:tc>
                <a:tc>
                  <a:txBody>
                    <a:bodyPr/>
                    <a:lstStyle/>
                    <a:p>
                      <a:r>
                        <a:rPr lang="en-IN" sz="1600" dirty="0"/>
                        <a:t>Varchar</a:t>
                      </a:r>
                    </a:p>
                  </a:txBody>
                  <a:tcPr/>
                </a:tc>
                <a:tc>
                  <a:txBody>
                    <a:bodyPr/>
                    <a:lstStyle/>
                    <a:p>
                      <a:r>
                        <a:rPr lang="en-IN" sz="1600" dirty="0"/>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a:t>
                      </a:r>
                    </a:p>
                  </a:txBody>
                  <a:tcPr/>
                </a:tc>
                <a:tc>
                  <a:txBody>
                    <a:bodyPr/>
                    <a:lstStyle/>
                    <a:p>
                      <a:r>
                        <a:rPr lang="en-US" sz="1600" dirty="0"/>
                        <a:t>Not</a:t>
                      </a:r>
                      <a:r>
                        <a:rPr lang="en-US" sz="1600" baseline="0" dirty="0"/>
                        <a:t> Null</a:t>
                      </a:r>
                      <a:endParaRPr lang="en-IN" sz="1600" dirty="0"/>
                    </a:p>
                  </a:txBody>
                  <a:tcPr/>
                </a:tc>
                <a:tc>
                  <a:txBody>
                    <a:bodyPr/>
                    <a:lstStyle/>
                    <a:p>
                      <a:r>
                        <a:rPr lang="en-IN" sz="1600" dirty="0"/>
                        <a:t>Answer</a:t>
                      </a:r>
                    </a:p>
                  </a:txBody>
                  <a:tcPr/>
                </a:tc>
                <a:extLst>
                  <a:ext uri="{0D108BD9-81ED-4DB2-BD59-A6C34878D82A}">
                    <a16:rowId xmlns:a16="http://schemas.microsoft.com/office/drawing/2014/main" val="2325575470"/>
                  </a:ext>
                </a:extLst>
              </a:tr>
              <a:tr h="455843">
                <a:tc>
                  <a:txBody>
                    <a:bodyPr/>
                    <a:lstStyle/>
                    <a:p>
                      <a:r>
                        <a:rPr lang="en-US" sz="1600" dirty="0" err="1"/>
                        <a:t>t_id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Teacher table</a:t>
                      </a:r>
                      <a:endParaRPr lang="en-IN" sz="1600" dirty="0"/>
                    </a:p>
                  </a:txBody>
                  <a:tcPr/>
                </a:tc>
                <a:extLst>
                  <a:ext uri="{0D108BD9-81ED-4DB2-BD59-A6C34878D82A}">
                    <a16:rowId xmlns:a16="http://schemas.microsoft.com/office/drawing/2014/main" val="90832870"/>
                  </a:ext>
                </a:extLst>
              </a:tr>
            </a:tbl>
          </a:graphicData>
        </a:graphic>
      </p:graphicFrame>
    </p:spTree>
    <p:extLst>
      <p:ext uri="{BB962C8B-B14F-4D97-AF65-F5344CB8AC3E}">
        <p14:creationId xmlns:p14="http://schemas.microsoft.com/office/powerpoint/2010/main" val="380945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556847" y="338748"/>
            <a:ext cx="10515600" cy="45256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dirty="0">
                <a:latin typeface="Algerian" panose="04020705040A02060702" pitchFamily="82" charset="0"/>
              </a:rPr>
              <a:t>Student submission:-</a:t>
            </a:r>
            <a:endParaRPr lang="en-IN" sz="2800" dirty="0">
              <a:latin typeface="Algerian" panose="04020705040A02060702" pitchFamily="8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323890364"/>
              </p:ext>
            </p:extLst>
          </p:nvPr>
        </p:nvGraphicFramePr>
        <p:xfrm>
          <a:off x="1003295" y="1159281"/>
          <a:ext cx="10461876" cy="4186441"/>
        </p:xfrm>
        <a:graphic>
          <a:graphicData uri="http://schemas.openxmlformats.org/drawingml/2006/table">
            <a:tbl>
              <a:tblPr firstRow="1" bandRow="1">
                <a:tableStyleId>{B301B821-A1FF-4177-AEE7-76D212191A09}</a:tableStyleId>
              </a:tblPr>
              <a:tblGrid>
                <a:gridCol w="1743646">
                  <a:extLst>
                    <a:ext uri="{9D8B030D-6E8A-4147-A177-3AD203B41FA5}">
                      <a16:colId xmlns:a16="http://schemas.microsoft.com/office/drawing/2014/main" val="1008526899"/>
                    </a:ext>
                  </a:extLst>
                </a:gridCol>
                <a:gridCol w="1743646">
                  <a:extLst>
                    <a:ext uri="{9D8B030D-6E8A-4147-A177-3AD203B41FA5}">
                      <a16:colId xmlns:a16="http://schemas.microsoft.com/office/drawing/2014/main" val="780681103"/>
                    </a:ext>
                  </a:extLst>
                </a:gridCol>
                <a:gridCol w="1743646">
                  <a:extLst>
                    <a:ext uri="{9D8B030D-6E8A-4147-A177-3AD203B41FA5}">
                      <a16:colId xmlns:a16="http://schemas.microsoft.com/office/drawing/2014/main" val="1021234654"/>
                    </a:ext>
                  </a:extLst>
                </a:gridCol>
                <a:gridCol w="1743646">
                  <a:extLst>
                    <a:ext uri="{9D8B030D-6E8A-4147-A177-3AD203B41FA5}">
                      <a16:colId xmlns:a16="http://schemas.microsoft.com/office/drawing/2014/main" val="1667714410"/>
                    </a:ext>
                  </a:extLst>
                </a:gridCol>
                <a:gridCol w="1743646">
                  <a:extLst>
                    <a:ext uri="{9D8B030D-6E8A-4147-A177-3AD203B41FA5}">
                      <a16:colId xmlns:a16="http://schemas.microsoft.com/office/drawing/2014/main" val="1343425048"/>
                    </a:ext>
                  </a:extLst>
                </a:gridCol>
                <a:gridCol w="1743646">
                  <a:extLst>
                    <a:ext uri="{9D8B030D-6E8A-4147-A177-3AD203B41FA5}">
                      <a16:colId xmlns:a16="http://schemas.microsoft.com/office/drawing/2014/main" val="2144780008"/>
                    </a:ext>
                  </a:extLst>
                </a:gridCol>
              </a:tblGrid>
              <a:tr h="598063">
                <a:tc>
                  <a:txBody>
                    <a:bodyPr/>
                    <a:lstStyle/>
                    <a:p>
                      <a:r>
                        <a:rPr lang="en-US" sz="1600" dirty="0"/>
                        <a:t>File name</a:t>
                      </a:r>
                    </a:p>
                  </a:txBody>
                  <a:tcPr/>
                </a:tc>
                <a:tc>
                  <a:txBody>
                    <a:bodyPr/>
                    <a:lstStyle/>
                    <a:p>
                      <a:r>
                        <a:rPr lang="en-US" sz="1600" dirty="0"/>
                        <a:t>Data</a:t>
                      </a:r>
                      <a:r>
                        <a:rPr lang="en-US" sz="1600" baseline="0" dirty="0"/>
                        <a:t> type</a:t>
                      </a:r>
                      <a:endParaRPr lang="en-US" sz="1600" dirty="0"/>
                    </a:p>
                  </a:txBody>
                  <a:tcPr/>
                </a:tc>
                <a:tc>
                  <a:txBody>
                    <a:bodyPr/>
                    <a:lstStyle/>
                    <a:p>
                      <a:r>
                        <a:rPr lang="en-US" sz="1600" dirty="0"/>
                        <a:t>Length</a:t>
                      </a:r>
                    </a:p>
                  </a:txBody>
                  <a:tcPr/>
                </a:tc>
                <a:tc>
                  <a:txBody>
                    <a:bodyPr/>
                    <a:lstStyle/>
                    <a:p>
                      <a:r>
                        <a:rPr lang="en-US" sz="1600" dirty="0"/>
                        <a:t>Constraint</a:t>
                      </a:r>
                    </a:p>
                  </a:txBody>
                  <a:tcPr/>
                </a:tc>
                <a:tc>
                  <a:txBody>
                    <a:bodyPr/>
                    <a:lstStyle/>
                    <a:p>
                      <a:r>
                        <a:rPr lang="en-US" sz="1600" dirty="0"/>
                        <a:t>Null</a:t>
                      </a:r>
                    </a:p>
                  </a:txBody>
                  <a:tcPr/>
                </a:tc>
                <a:tc>
                  <a:txBody>
                    <a:bodyPr/>
                    <a:lstStyle/>
                    <a:p>
                      <a:r>
                        <a:rPr lang="en-US" sz="1600" dirty="0"/>
                        <a:t>Description</a:t>
                      </a:r>
                    </a:p>
                  </a:txBody>
                  <a:tcPr/>
                </a:tc>
                <a:extLst>
                  <a:ext uri="{0D108BD9-81ED-4DB2-BD59-A6C34878D82A}">
                    <a16:rowId xmlns:a16="http://schemas.microsoft.com/office/drawing/2014/main" val="4140088032"/>
                  </a:ext>
                </a:extLst>
              </a:tr>
              <a:tr h="598063">
                <a:tc>
                  <a:txBody>
                    <a:bodyPr/>
                    <a:lstStyle/>
                    <a:p>
                      <a:r>
                        <a:rPr lang="en-US" sz="1600" dirty="0" err="1"/>
                        <a:t>as_id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Primary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Auto</a:t>
                      </a:r>
                      <a:r>
                        <a:rPr lang="en-US" sz="1600" baseline="0" dirty="0"/>
                        <a:t> increment</a:t>
                      </a:r>
                      <a:endParaRPr lang="en-IN" sz="1600" dirty="0"/>
                    </a:p>
                  </a:txBody>
                  <a:tcPr/>
                </a:tc>
                <a:extLst>
                  <a:ext uri="{0D108BD9-81ED-4DB2-BD59-A6C34878D82A}">
                    <a16:rowId xmlns:a16="http://schemas.microsoft.com/office/drawing/2014/main" val="2756811253"/>
                  </a:ext>
                </a:extLst>
              </a:tr>
              <a:tr h="598063">
                <a:tc>
                  <a:txBody>
                    <a:bodyPr/>
                    <a:lstStyle/>
                    <a:p>
                      <a:r>
                        <a:rPr lang="en-US" sz="1600" dirty="0" err="1"/>
                        <a:t>assign_id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Assignment id</a:t>
                      </a:r>
                      <a:endParaRPr lang="en-IN" sz="1600" dirty="0"/>
                    </a:p>
                  </a:txBody>
                  <a:tcPr/>
                </a:tc>
                <a:extLst>
                  <a:ext uri="{0D108BD9-81ED-4DB2-BD59-A6C34878D82A}">
                    <a16:rowId xmlns:a16="http://schemas.microsoft.com/office/drawing/2014/main" val="2479324202"/>
                  </a:ext>
                </a:extLst>
              </a:tr>
              <a:tr h="598063">
                <a:tc>
                  <a:txBody>
                    <a:bodyPr/>
                    <a:lstStyle/>
                    <a:p>
                      <a:r>
                        <a:rPr lang="en-US" sz="1600" dirty="0" err="1"/>
                        <a:t>s_id</a:t>
                      </a:r>
                      <a:endParaRPr lang="en-IN" sz="1600" dirty="0"/>
                    </a:p>
                  </a:txBody>
                  <a:tcPr/>
                </a:tc>
                <a:tc>
                  <a:txBody>
                    <a:bodyPr/>
                    <a:lstStyle/>
                    <a:p>
                      <a:r>
                        <a:rPr lang="en-US" sz="1600" dirty="0" err="1"/>
                        <a:t>Int</a:t>
                      </a:r>
                      <a:endParaRPr lang="en-IN" sz="1600" dirty="0"/>
                    </a:p>
                  </a:txBody>
                  <a:tcPr/>
                </a:tc>
                <a:tc>
                  <a:txBody>
                    <a:bodyPr/>
                    <a:lstStyle/>
                    <a:p>
                      <a:r>
                        <a:rPr lang="en-US" sz="1600" dirty="0"/>
                        <a:t>3</a:t>
                      </a:r>
                      <a:endParaRPr lang="en-IN" sz="1600" dirty="0"/>
                    </a:p>
                  </a:txBody>
                  <a:tcPr/>
                </a:tc>
                <a:tc>
                  <a:txBody>
                    <a:bodyPr/>
                    <a:lstStyle/>
                    <a:p>
                      <a:pPr algn="ctr"/>
                      <a:r>
                        <a:rPr lang="en-US" sz="1600" dirty="0"/>
                        <a:t>Foreign Key</a:t>
                      </a:r>
                      <a:endParaRPr lang="en-IN" sz="16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Student id</a:t>
                      </a:r>
                      <a:endParaRPr lang="en-IN" sz="1600" dirty="0"/>
                    </a:p>
                  </a:txBody>
                  <a:tcPr/>
                </a:tc>
                <a:extLst>
                  <a:ext uri="{0D108BD9-81ED-4DB2-BD59-A6C34878D82A}">
                    <a16:rowId xmlns:a16="http://schemas.microsoft.com/office/drawing/2014/main" val="2637238959"/>
                  </a:ext>
                </a:extLst>
              </a:tr>
              <a:tr h="598063">
                <a:tc>
                  <a:txBody>
                    <a:bodyPr/>
                    <a:lstStyle/>
                    <a:p>
                      <a:r>
                        <a:rPr lang="en-US" sz="1600" dirty="0" err="1"/>
                        <a:t>sub_date</a:t>
                      </a:r>
                      <a:endParaRPr lang="en-IN" sz="1600" dirty="0"/>
                    </a:p>
                  </a:txBody>
                  <a:tcPr/>
                </a:tc>
                <a:tc>
                  <a:txBody>
                    <a:bodyPr/>
                    <a:lstStyle/>
                    <a:p>
                      <a:r>
                        <a:rPr lang="en-US" sz="1600" dirty="0"/>
                        <a:t>Date</a:t>
                      </a:r>
                      <a:r>
                        <a:rPr lang="en-US" sz="1600" baseline="0" dirty="0"/>
                        <a:t> </a:t>
                      </a:r>
                      <a:endParaRPr lang="en-IN" sz="1600" dirty="0"/>
                    </a:p>
                  </a:txBody>
                  <a:tcPr/>
                </a:tc>
                <a:tc>
                  <a:txBody>
                    <a:bodyPr/>
                    <a:lstStyle/>
                    <a:p>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a:t>
                      </a:r>
                      <a:endParaRPr lang="en-IN" sz="2400" b="1"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Submission</a:t>
                      </a:r>
                      <a:r>
                        <a:rPr lang="en-US" sz="1600" baseline="0" dirty="0"/>
                        <a:t> date</a:t>
                      </a:r>
                      <a:endParaRPr lang="en-IN" sz="1600" dirty="0"/>
                    </a:p>
                  </a:txBody>
                  <a:tcPr/>
                </a:tc>
                <a:extLst>
                  <a:ext uri="{0D108BD9-81ED-4DB2-BD59-A6C34878D82A}">
                    <a16:rowId xmlns:a16="http://schemas.microsoft.com/office/drawing/2014/main" val="1260746501"/>
                  </a:ext>
                </a:extLst>
              </a:tr>
              <a:tr h="598063">
                <a:tc>
                  <a:txBody>
                    <a:bodyPr/>
                    <a:lstStyle/>
                    <a:p>
                      <a:r>
                        <a:rPr lang="en-US" sz="1600" dirty="0" err="1"/>
                        <a:t>assignment_file</a:t>
                      </a:r>
                      <a:endParaRPr lang="en-IN" sz="1600" dirty="0"/>
                    </a:p>
                  </a:txBody>
                  <a:tcPr/>
                </a:tc>
                <a:tc>
                  <a:txBody>
                    <a:bodyPr/>
                    <a:lstStyle/>
                    <a:p>
                      <a:r>
                        <a:rPr lang="en-US" sz="1600" dirty="0"/>
                        <a:t>Varchar</a:t>
                      </a:r>
                      <a:r>
                        <a:rPr lang="en-US" sz="1600" baseline="0" dirty="0"/>
                        <a:t> </a:t>
                      </a:r>
                      <a:endParaRPr lang="en-IN" sz="1600" dirty="0"/>
                    </a:p>
                  </a:txBody>
                  <a:tcPr/>
                </a:tc>
                <a:tc>
                  <a:txBody>
                    <a:bodyPr/>
                    <a:lstStyle/>
                    <a:p>
                      <a:r>
                        <a:rPr lang="en-US" sz="1600" dirty="0"/>
                        <a:t>50</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t>
                      </a:r>
                      <a:endParaRPr lang="en-IN" sz="24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Assignment file (pdf)</a:t>
                      </a:r>
                      <a:endParaRPr lang="en-IN" sz="1600" dirty="0"/>
                    </a:p>
                  </a:txBody>
                  <a:tcPr/>
                </a:tc>
                <a:extLst>
                  <a:ext uri="{0D108BD9-81ED-4DB2-BD59-A6C34878D82A}">
                    <a16:rowId xmlns:a16="http://schemas.microsoft.com/office/drawing/2014/main" val="90832870"/>
                  </a:ext>
                </a:extLst>
              </a:tr>
              <a:tr h="598063">
                <a:tc>
                  <a:txBody>
                    <a:bodyPr/>
                    <a:lstStyle/>
                    <a:p>
                      <a:r>
                        <a:rPr lang="en-US" sz="1600" dirty="0"/>
                        <a:t>marks</a:t>
                      </a:r>
                      <a:endParaRPr lang="en-IN" sz="1600" dirty="0"/>
                    </a:p>
                  </a:txBody>
                  <a:tcPr/>
                </a:tc>
                <a:tc>
                  <a:txBody>
                    <a:bodyPr/>
                    <a:lstStyle/>
                    <a:p>
                      <a:r>
                        <a:rPr lang="en-US" sz="1600" dirty="0" err="1"/>
                        <a:t>Int</a:t>
                      </a:r>
                      <a:r>
                        <a:rPr lang="en-US" sz="1600" dirty="0"/>
                        <a:t> </a:t>
                      </a:r>
                      <a:endParaRPr lang="en-IN" sz="1600" dirty="0"/>
                    </a:p>
                  </a:txBody>
                  <a:tcPr/>
                </a:tc>
                <a:tc>
                  <a:txBody>
                    <a:bodyPr/>
                    <a:lstStyle/>
                    <a:p>
                      <a:r>
                        <a:rPr lang="en-US" sz="1600" dirty="0"/>
                        <a:t>3</a:t>
                      </a:r>
                      <a:endParaRPr lang="en-IN" sz="1600" dirty="0"/>
                    </a:p>
                  </a:txBody>
                  <a:tcPr/>
                </a:tc>
                <a:tc>
                  <a:txBody>
                    <a:bodyPr/>
                    <a:lstStyle/>
                    <a:p>
                      <a:pPr algn="ctr"/>
                      <a:r>
                        <a:rPr lang="en-US" sz="3200" dirty="0"/>
                        <a:t>-</a:t>
                      </a:r>
                      <a:endParaRPr lang="en-IN" sz="3200" dirty="0"/>
                    </a:p>
                  </a:txBody>
                  <a:tcPr/>
                </a:tc>
                <a:tc>
                  <a:txBody>
                    <a:bodyPr/>
                    <a:lstStyle/>
                    <a:p>
                      <a:r>
                        <a:rPr lang="en-US" sz="1600" dirty="0"/>
                        <a:t>Not</a:t>
                      </a:r>
                      <a:r>
                        <a:rPr lang="en-US" sz="1600" baseline="0" dirty="0"/>
                        <a:t> Null</a:t>
                      </a:r>
                      <a:endParaRPr lang="en-IN" sz="1600" dirty="0"/>
                    </a:p>
                  </a:txBody>
                  <a:tcPr/>
                </a:tc>
                <a:tc>
                  <a:txBody>
                    <a:bodyPr/>
                    <a:lstStyle/>
                    <a:p>
                      <a:r>
                        <a:rPr lang="en-US" sz="1600" dirty="0"/>
                        <a:t>Marks </a:t>
                      </a:r>
                      <a:endParaRPr lang="en-IN" sz="1600" dirty="0"/>
                    </a:p>
                  </a:txBody>
                  <a:tcPr/>
                </a:tc>
                <a:extLst>
                  <a:ext uri="{0D108BD9-81ED-4DB2-BD59-A6C34878D82A}">
                    <a16:rowId xmlns:a16="http://schemas.microsoft.com/office/drawing/2014/main" val="3995913792"/>
                  </a:ext>
                </a:extLst>
              </a:tr>
            </a:tbl>
          </a:graphicData>
        </a:graphic>
      </p:graphicFrame>
    </p:spTree>
    <p:extLst>
      <p:ext uri="{BB962C8B-B14F-4D97-AF65-F5344CB8AC3E}">
        <p14:creationId xmlns:p14="http://schemas.microsoft.com/office/powerpoint/2010/main" val="112414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Admin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4286950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522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82672" y="18276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Key features:-</a:t>
            </a:r>
          </a:p>
        </p:txBody>
      </p:sp>
      <p:sp>
        <p:nvSpPr>
          <p:cNvPr id="7" name="Text Placeholder 3"/>
          <p:cNvSpPr txBox="1">
            <a:spLocks/>
          </p:cNvSpPr>
          <p:nvPr/>
        </p:nvSpPr>
        <p:spPr>
          <a:xfrm>
            <a:off x="512886" y="4854408"/>
            <a:ext cx="9609670" cy="300884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Student:-</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t>View Attendance</a:t>
            </a:r>
          </a:p>
          <a:p>
            <a:pPr marL="588470" lvl="6" indent="-285750">
              <a:buFont typeface="Wingdings" panose="05000000000000000000" pitchFamily="2" charset="2"/>
              <a:buChar char="q"/>
            </a:pPr>
            <a:r>
              <a:rPr lang="en-US" sz="1600" dirty="0"/>
              <a:t>Detail Attendance</a:t>
            </a:r>
          </a:p>
          <a:p>
            <a:pPr marL="588470" lvl="6" indent="-285750">
              <a:buFont typeface="Wingdings" panose="05000000000000000000" pitchFamily="2" charset="2"/>
              <a:buChar char="q"/>
            </a:pPr>
            <a:r>
              <a:rPr lang="en-US" sz="1600" dirty="0"/>
              <a:t>Submit Assignment</a:t>
            </a:r>
          </a:p>
          <a:p>
            <a:pPr marL="588470" lvl="6" indent="-285750">
              <a:buFont typeface="Wingdings" panose="05000000000000000000" pitchFamily="2" charset="2"/>
              <a:buChar char="q"/>
            </a:pPr>
            <a:r>
              <a:rPr lang="en-US" sz="1600" dirty="0"/>
              <a:t>Submit MCQ Exam</a:t>
            </a:r>
          </a:p>
          <a:p>
            <a:pPr lvl="6">
              <a:buFont typeface="Wingdings" panose="05000000000000000000" pitchFamily="2" charset="2"/>
              <a:buChar char="v"/>
            </a:pPr>
            <a:endParaRPr lang="en-IN" sz="1200" dirty="0"/>
          </a:p>
          <a:p>
            <a:pPr marL="1171400" lvl="6" indent="0">
              <a:buNone/>
            </a:pPr>
            <a:endParaRPr lang="en-IN" sz="1200" dirty="0"/>
          </a:p>
          <a:p>
            <a:pPr lvl="1">
              <a:buFont typeface="Wingdings" panose="05000000000000000000" pitchFamily="2" charset="2"/>
              <a:buChar char="v"/>
            </a:pPr>
            <a:endParaRPr lang="en-US" sz="1600" dirty="0"/>
          </a:p>
          <a:p>
            <a:pPr marL="0" indent="0">
              <a:buNone/>
            </a:pPr>
            <a:endParaRPr lang="en-IN" sz="1600" dirty="0"/>
          </a:p>
        </p:txBody>
      </p:sp>
      <p:sp>
        <p:nvSpPr>
          <p:cNvPr id="8" name="Text Placeholder 3"/>
          <p:cNvSpPr txBox="1">
            <a:spLocks/>
          </p:cNvSpPr>
          <p:nvPr/>
        </p:nvSpPr>
        <p:spPr>
          <a:xfrm>
            <a:off x="635978" y="683925"/>
            <a:ext cx="9609670" cy="2005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Admin:-</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solidFill>
                  <a:schemeClr val="tx1">
                    <a:lumMod val="95000"/>
                    <a:lumOff val="5000"/>
                  </a:schemeClr>
                </a:solidFill>
              </a:rPr>
              <a:t>Maintain course, semester, subject etc. </a:t>
            </a:r>
          </a:p>
          <a:p>
            <a:pPr marL="588470" lvl="6" indent="-285750">
              <a:buFont typeface="Wingdings" panose="05000000000000000000" pitchFamily="2" charset="2"/>
              <a:buChar char="q"/>
            </a:pPr>
            <a:r>
              <a:rPr lang="en-US" sz="1600" dirty="0">
                <a:solidFill>
                  <a:schemeClr val="tx1">
                    <a:lumMod val="95000"/>
                    <a:lumOff val="5000"/>
                  </a:schemeClr>
                </a:solidFill>
              </a:rPr>
              <a:t>Maintain lecture information</a:t>
            </a:r>
          </a:p>
          <a:p>
            <a:pPr marL="588470" lvl="6" indent="-285750">
              <a:buFont typeface="Wingdings" panose="05000000000000000000" pitchFamily="2" charset="2"/>
              <a:buChar char="q"/>
            </a:pPr>
            <a:r>
              <a:rPr lang="en-US" sz="1600" dirty="0">
                <a:solidFill>
                  <a:schemeClr val="tx1">
                    <a:lumMod val="95000"/>
                    <a:lumOff val="5000"/>
                  </a:schemeClr>
                </a:solidFill>
              </a:rPr>
              <a:t>Get different types of attendance reports on one click</a:t>
            </a:r>
          </a:p>
          <a:p>
            <a:pPr marL="0" indent="0">
              <a:buNone/>
            </a:pPr>
            <a:endParaRPr lang="en-IN" sz="1600" dirty="0"/>
          </a:p>
        </p:txBody>
      </p:sp>
      <p:sp>
        <p:nvSpPr>
          <p:cNvPr id="9" name="Text Placeholder 3"/>
          <p:cNvSpPr txBox="1">
            <a:spLocks/>
          </p:cNvSpPr>
          <p:nvPr/>
        </p:nvSpPr>
        <p:spPr>
          <a:xfrm>
            <a:off x="635978" y="2487285"/>
            <a:ext cx="9609670" cy="3008845"/>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645620" lvl="6" indent="-342900">
              <a:buFont typeface="Wingdings" panose="05000000000000000000" pitchFamily="2" charset="2"/>
              <a:buChar char="v"/>
            </a:pPr>
            <a:r>
              <a:rPr lang="en-US" sz="2400" dirty="0">
                <a:solidFill>
                  <a:schemeClr val="tx1">
                    <a:lumMod val="95000"/>
                    <a:lumOff val="5000"/>
                  </a:schemeClr>
                </a:solidFill>
              </a:rPr>
              <a:t>For Teacher:-</a:t>
            </a:r>
          </a:p>
          <a:p>
            <a:pPr marL="645620" lvl="6" indent="-342900">
              <a:buFont typeface="Wingdings" panose="05000000000000000000" pitchFamily="2" charset="2"/>
              <a:buChar char="v"/>
            </a:pPr>
            <a:endParaRPr lang="en-US" sz="1600" dirty="0">
              <a:solidFill>
                <a:schemeClr val="accent5">
                  <a:lumMod val="75000"/>
                </a:schemeClr>
              </a:solidFill>
            </a:endParaRPr>
          </a:p>
          <a:p>
            <a:pPr marL="588470" lvl="6" indent="-285750">
              <a:buFont typeface="Wingdings" panose="05000000000000000000" pitchFamily="2" charset="2"/>
              <a:buChar char="q"/>
            </a:pPr>
            <a:r>
              <a:rPr lang="en-US" sz="1600" dirty="0">
                <a:solidFill>
                  <a:schemeClr val="tx1">
                    <a:lumMod val="95000"/>
                    <a:lumOff val="5000"/>
                  </a:schemeClr>
                </a:solidFill>
              </a:rPr>
              <a:t>Maintain student attendance</a:t>
            </a:r>
          </a:p>
          <a:p>
            <a:pPr marL="588470" lvl="6" indent="-285750">
              <a:buFont typeface="Wingdings" panose="05000000000000000000" pitchFamily="2" charset="2"/>
              <a:buChar char="q"/>
            </a:pPr>
            <a:r>
              <a:rPr lang="en-US" sz="1600" dirty="0"/>
              <a:t>Assignment Assign for students</a:t>
            </a:r>
          </a:p>
          <a:p>
            <a:pPr marL="588470" lvl="6" indent="-285750">
              <a:buFont typeface="Wingdings" panose="05000000000000000000" pitchFamily="2" charset="2"/>
              <a:buChar char="q"/>
            </a:pPr>
            <a:r>
              <a:rPr lang="en-US" sz="1600" dirty="0"/>
              <a:t>Manage MCQ Question bank </a:t>
            </a:r>
          </a:p>
          <a:p>
            <a:pPr marL="588470" lvl="6" indent="-285750">
              <a:buFont typeface="Wingdings" panose="05000000000000000000" pitchFamily="2" charset="2"/>
              <a:buChar char="q"/>
            </a:pPr>
            <a:r>
              <a:rPr lang="en-US" sz="1600" dirty="0"/>
              <a:t>Online MCQ exam </a:t>
            </a:r>
          </a:p>
          <a:p>
            <a:pPr marL="0" indent="0">
              <a:buNone/>
            </a:pPr>
            <a:endParaRPr lang="en-IN" sz="1600" dirty="0"/>
          </a:p>
        </p:txBody>
      </p:sp>
    </p:spTree>
    <p:extLst>
      <p:ext uri="{BB962C8B-B14F-4D97-AF65-F5344CB8AC3E}">
        <p14:creationId xmlns:p14="http://schemas.microsoft.com/office/powerpoint/2010/main" val="582039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26374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450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65152" cy="6858000"/>
          </a:xfrm>
          <a:prstGeom prst="rect">
            <a:avLst/>
          </a:prstGeom>
        </p:spPr>
      </p:pic>
    </p:spTree>
    <p:extLst>
      <p:ext uri="{BB962C8B-B14F-4D97-AF65-F5344CB8AC3E}">
        <p14:creationId xmlns:p14="http://schemas.microsoft.com/office/powerpoint/2010/main" val="700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22159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74615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7642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286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65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777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3425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58" y="167055"/>
            <a:ext cx="10058400" cy="1028699"/>
          </a:xfrm>
        </p:spPr>
        <p:txBody>
          <a:bodyPr>
            <a:normAutofit/>
          </a:bodyPr>
          <a:lstStyle/>
          <a:p>
            <a:pPr marL="571500" indent="-571500">
              <a:buFont typeface="Wingdings" panose="05000000000000000000" pitchFamily="2" charset="2"/>
              <a:buChar char="Ø"/>
            </a:pPr>
            <a:r>
              <a:rPr lang="en-IN" sz="2800" dirty="0">
                <a:solidFill>
                  <a:schemeClr val="tx1">
                    <a:lumMod val="95000"/>
                    <a:lumOff val="5000"/>
                  </a:schemeClr>
                </a:solidFill>
                <a:latin typeface="Algerian" panose="04020705040A02060702" pitchFamily="82" charset="0"/>
              </a:rPr>
              <a:t>Hardware Requirement:-</a:t>
            </a:r>
            <a:endParaRPr lang="en-IN" sz="2800" dirty="0">
              <a:solidFill>
                <a:schemeClr val="tx1">
                  <a:lumMod val="95000"/>
                  <a:lumOff val="5000"/>
                </a:schemeClr>
              </a:solidFill>
            </a:endParaRPr>
          </a:p>
        </p:txBody>
      </p:sp>
      <p:sp>
        <p:nvSpPr>
          <p:cNvPr id="3" name="Text Placeholder 2"/>
          <p:cNvSpPr>
            <a:spLocks noGrp="1"/>
          </p:cNvSpPr>
          <p:nvPr>
            <p:ph type="body" idx="13"/>
          </p:nvPr>
        </p:nvSpPr>
        <p:spPr>
          <a:xfrm>
            <a:off x="174258" y="2470639"/>
            <a:ext cx="8534400" cy="553916"/>
          </a:xfrm>
        </p:spPr>
        <p:txBody>
          <a:bodyPr/>
          <a:lstStyle/>
          <a:p>
            <a:pPr marL="342900" indent="-342900">
              <a:buFont typeface="Wingdings" panose="05000000000000000000" pitchFamily="2" charset="2"/>
              <a:buChar char="Ø"/>
            </a:pPr>
            <a:r>
              <a:rPr lang="en-IN" dirty="0">
                <a:latin typeface="Algerian" panose="04020705040A02060702" pitchFamily="82" charset="0"/>
              </a:rPr>
              <a:t>   Software requirement:-</a:t>
            </a:r>
          </a:p>
        </p:txBody>
      </p:sp>
      <p:sp>
        <p:nvSpPr>
          <p:cNvPr id="4" name="Text Placeholder 3"/>
          <p:cNvSpPr>
            <a:spLocks noGrp="1"/>
          </p:cNvSpPr>
          <p:nvPr>
            <p:ph type="body" idx="1"/>
          </p:nvPr>
        </p:nvSpPr>
        <p:spPr>
          <a:xfrm>
            <a:off x="729762" y="3169920"/>
            <a:ext cx="8321797" cy="3538635"/>
          </a:xfrm>
        </p:spPr>
        <p:txBody>
          <a:bodyPr>
            <a:normAutofit/>
          </a:bodyPr>
          <a:lstStyle/>
          <a:p>
            <a:r>
              <a:rPr lang="en-IN" dirty="0">
                <a:solidFill>
                  <a:srgbClr val="002060"/>
                </a:solidFill>
              </a:rPr>
              <a:t>Font End:-  </a:t>
            </a:r>
          </a:p>
          <a:p>
            <a:r>
              <a:rPr lang="en-IN" dirty="0">
                <a:solidFill>
                  <a:srgbClr val="002060"/>
                </a:solidFill>
              </a:rPr>
              <a:t>	  HTML</a:t>
            </a:r>
          </a:p>
          <a:p>
            <a:r>
              <a:rPr lang="en-IN" dirty="0">
                <a:solidFill>
                  <a:srgbClr val="002060"/>
                </a:solidFill>
              </a:rPr>
              <a:t>	  CSS</a:t>
            </a:r>
          </a:p>
          <a:p>
            <a:r>
              <a:rPr lang="en-IN" dirty="0">
                <a:solidFill>
                  <a:srgbClr val="002060"/>
                </a:solidFill>
              </a:rPr>
              <a:t>	  JAVASCRIPT</a:t>
            </a:r>
          </a:p>
          <a:p>
            <a:r>
              <a:rPr lang="en-US" dirty="0">
                <a:solidFill>
                  <a:srgbClr val="002060"/>
                </a:solidFill>
              </a:rPr>
              <a:t>	  </a:t>
            </a:r>
            <a:r>
              <a:rPr lang="en-IN" dirty="0">
                <a:solidFill>
                  <a:srgbClr val="002060"/>
                </a:solidFill>
              </a:rPr>
              <a:t>PHP</a:t>
            </a:r>
          </a:p>
          <a:p>
            <a:r>
              <a:rPr lang="en-IN" dirty="0">
                <a:solidFill>
                  <a:srgbClr val="002060"/>
                </a:solidFill>
              </a:rPr>
              <a:t>Back End:-</a:t>
            </a:r>
          </a:p>
          <a:p>
            <a:r>
              <a:rPr lang="en-IN" dirty="0">
                <a:solidFill>
                  <a:srgbClr val="002060"/>
                </a:solidFill>
              </a:rPr>
              <a:t>	MYSQL</a:t>
            </a:r>
          </a:p>
          <a:p>
            <a:r>
              <a:rPr lang="en-IN" dirty="0">
                <a:solidFill>
                  <a:srgbClr val="002060"/>
                </a:solidFill>
              </a:rPr>
              <a:t>Tools:- </a:t>
            </a:r>
          </a:p>
          <a:p>
            <a:r>
              <a:rPr lang="en-IN" dirty="0">
                <a:solidFill>
                  <a:srgbClr val="002060"/>
                </a:solidFill>
              </a:rPr>
              <a:t>	  </a:t>
            </a:r>
            <a:r>
              <a:rPr lang="en-IN" dirty="0" err="1">
                <a:solidFill>
                  <a:srgbClr val="002060"/>
                </a:solidFill>
              </a:rPr>
              <a:t>Wampserver</a:t>
            </a:r>
            <a:endParaRPr lang="en-IN" dirty="0">
              <a:solidFill>
                <a:srgbClr val="002060"/>
              </a:solidFill>
            </a:endParaRPr>
          </a:p>
          <a:p>
            <a:endParaRPr lang="en-IN" dirty="0"/>
          </a:p>
        </p:txBody>
      </p:sp>
      <p:sp>
        <p:nvSpPr>
          <p:cNvPr id="6" name="Text Placeholder 3"/>
          <p:cNvSpPr txBox="1">
            <a:spLocks/>
          </p:cNvSpPr>
          <p:nvPr/>
        </p:nvSpPr>
        <p:spPr>
          <a:xfrm>
            <a:off x="800101" y="1074860"/>
            <a:ext cx="8251458" cy="151667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bg2">
                    <a:lumMod val="50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2000" dirty="0">
                <a:solidFill>
                  <a:srgbClr val="002060"/>
                </a:solidFill>
              </a:rPr>
              <a:t>AMD RYZEN 3 3250U Processor</a:t>
            </a:r>
            <a:endParaRPr lang="en-IN" sz="2000" dirty="0">
              <a:solidFill>
                <a:srgbClr val="002060"/>
              </a:solidFill>
            </a:endParaRPr>
          </a:p>
          <a:p>
            <a:r>
              <a:rPr lang="en-IN" sz="2000" dirty="0">
                <a:solidFill>
                  <a:srgbClr val="002060"/>
                </a:solidFill>
              </a:rPr>
              <a:t>8.00 GB RAM</a:t>
            </a:r>
          </a:p>
          <a:p>
            <a:r>
              <a:rPr lang="en-US" sz="2000" dirty="0">
                <a:solidFill>
                  <a:srgbClr val="002060"/>
                </a:solidFill>
              </a:rPr>
              <a:t>64-bit operating system, x64-based processor</a:t>
            </a:r>
          </a:p>
          <a:p>
            <a:endParaRPr lang="en-US" sz="2000" dirty="0"/>
          </a:p>
          <a:p>
            <a:endParaRPr lang="en-US" sz="2000" dirty="0"/>
          </a:p>
        </p:txBody>
      </p:sp>
    </p:spTree>
    <p:extLst>
      <p:ext uri="{BB962C8B-B14F-4D97-AF65-F5344CB8AC3E}">
        <p14:creationId xmlns:p14="http://schemas.microsoft.com/office/powerpoint/2010/main" val="65964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 calcmode="lin" valueType="num">
                                      <p:cBhvr additive="base">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additive="base">
                                        <p:cTn id="4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 calcmode="lin" valueType="num">
                                      <p:cBhvr additive="base">
                                        <p:cTn id="4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 calcmode="lin" valueType="num">
                                      <p:cBhvr additive="base">
                                        <p:cTn id="5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 calcmode="lin" valueType="num">
                                      <p:cBhvr additive="base">
                                        <p:cTn id="5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
                                            <p:txEl>
                                              <p:pRg st="7" end="7"/>
                                            </p:txEl>
                                          </p:spTgt>
                                        </p:tgtEl>
                                        <p:attrNameLst>
                                          <p:attrName>style.visibility</p:attrName>
                                        </p:attrNameLst>
                                      </p:cBhvr>
                                      <p:to>
                                        <p:strVal val="visible"/>
                                      </p:to>
                                    </p:set>
                                    <p:anim calcmode="lin" valueType="num">
                                      <p:cBhvr additive="base">
                                        <p:cTn id="6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 calcmode="lin" valueType="num">
                                      <p:cBhvr additive="base">
                                        <p:cTn id="7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92466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3152"/>
            <a:ext cx="12192000" cy="6931152"/>
          </a:xfrm>
          <a:prstGeom prst="rect">
            <a:avLst/>
          </a:prstGeom>
        </p:spPr>
      </p:pic>
    </p:spTree>
    <p:extLst>
      <p:ext uri="{BB962C8B-B14F-4D97-AF65-F5344CB8AC3E}">
        <p14:creationId xmlns:p14="http://schemas.microsoft.com/office/powerpoint/2010/main" val="342775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657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118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610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78101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19532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706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085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170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421908" y="234541"/>
            <a:ext cx="8534400" cy="5539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modules:-</a:t>
            </a:r>
          </a:p>
        </p:txBody>
      </p:sp>
      <p:sp>
        <p:nvSpPr>
          <p:cNvPr id="5" name="Text Placeholder 3"/>
          <p:cNvSpPr txBox="1">
            <a:spLocks/>
          </p:cNvSpPr>
          <p:nvPr/>
        </p:nvSpPr>
        <p:spPr>
          <a:xfrm>
            <a:off x="965079" y="1015634"/>
            <a:ext cx="9609137" cy="55610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dirty="0"/>
              <a:t>  Admin Module:-</a:t>
            </a:r>
          </a:p>
          <a:p>
            <a:pPr marL="914400" lvl="2" indent="0">
              <a:buNone/>
            </a:pPr>
            <a:r>
              <a:rPr lang="en-US" sz="2100" dirty="0"/>
              <a:t>Admin can manage course.</a:t>
            </a:r>
          </a:p>
          <a:p>
            <a:pPr marL="914400" lvl="2" indent="0">
              <a:buNone/>
            </a:pPr>
            <a:r>
              <a:rPr lang="en-US" sz="2100" dirty="0"/>
              <a:t>Admin can manage semester.</a:t>
            </a:r>
          </a:p>
          <a:p>
            <a:pPr marL="914400" lvl="2" indent="0">
              <a:buNone/>
            </a:pPr>
            <a:r>
              <a:rPr lang="en-US" sz="2100" dirty="0"/>
              <a:t>Admin can manage subject.</a:t>
            </a:r>
          </a:p>
          <a:p>
            <a:pPr marL="914400" lvl="2" indent="0">
              <a:buNone/>
            </a:pPr>
            <a:r>
              <a:rPr lang="en-US" sz="2100" dirty="0"/>
              <a:t>Admin can manage teacher.</a:t>
            </a:r>
          </a:p>
          <a:p>
            <a:pPr marL="914400" lvl="2" indent="0">
              <a:buNone/>
            </a:pPr>
            <a:r>
              <a:rPr lang="en-US" sz="2100" dirty="0"/>
              <a:t>Admin can manage Allotment subject semester wise.</a:t>
            </a:r>
          </a:p>
          <a:p>
            <a:pPr marL="914400" lvl="2" indent="0">
              <a:buNone/>
            </a:pPr>
            <a:r>
              <a:rPr lang="en-US" sz="2100" dirty="0"/>
              <a:t>Admin can show different types of data.</a:t>
            </a:r>
          </a:p>
          <a:p>
            <a:pPr marL="914400" lvl="2" indent="0">
              <a:buNone/>
            </a:pPr>
            <a:r>
              <a:rPr lang="en-US" dirty="0"/>
              <a:t>	</a:t>
            </a:r>
            <a:endParaRPr lang="en-IN" dirty="0"/>
          </a:p>
          <a:p>
            <a:pPr marL="285750" indent="-285750">
              <a:buFont typeface="Wingdings" panose="05000000000000000000" pitchFamily="2" charset="2"/>
              <a:buChar char="v"/>
            </a:pPr>
            <a:r>
              <a:rPr lang="en-US" dirty="0"/>
              <a:t>  Teacher Module:-</a:t>
            </a:r>
          </a:p>
          <a:p>
            <a:pPr marL="914400" lvl="2" indent="0">
              <a:buNone/>
            </a:pPr>
            <a:r>
              <a:rPr lang="en-US" sz="2100" dirty="0"/>
              <a:t>Teacher can manage Attendance like </a:t>
            </a:r>
            <a:r>
              <a:rPr lang="en-US" sz="2100" dirty="0" err="1"/>
              <a:t>insert,update</a:t>
            </a:r>
            <a:r>
              <a:rPr lang="en-US" sz="2100" dirty="0"/>
              <a:t>.</a:t>
            </a:r>
          </a:p>
          <a:p>
            <a:pPr marL="914400" lvl="2" indent="0">
              <a:buNone/>
            </a:pPr>
            <a:r>
              <a:rPr lang="en-US" sz="2100" dirty="0"/>
              <a:t>Teacher can manage lecture information.</a:t>
            </a:r>
          </a:p>
          <a:p>
            <a:pPr marL="914400" lvl="2" indent="0">
              <a:buNone/>
            </a:pPr>
            <a:r>
              <a:rPr lang="en-US" sz="2100" dirty="0"/>
              <a:t>Teacher can generate Assignment.</a:t>
            </a:r>
          </a:p>
          <a:p>
            <a:pPr marL="914400" lvl="2" indent="0">
              <a:buNone/>
            </a:pPr>
            <a:r>
              <a:rPr lang="en-US" sz="2100" dirty="0"/>
              <a:t>Teacher can generate question bank.</a:t>
            </a:r>
          </a:p>
          <a:p>
            <a:pPr marL="914400" lvl="2" indent="0">
              <a:buNone/>
            </a:pPr>
            <a:endParaRPr lang="en-US" dirty="0"/>
          </a:p>
          <a:p>
            <a:pPr marL="285750" indent="-285750">
              <a:buFont typeface="Wingdings" panose="05000000000000000000" pitchFamily="2" charset="2"/>
              <a:buChar char="v"/>
            </a:pPr>
            <a:r>
              <a:rPr lang="en-US" dirty="0"/>
              <a:t>  Student’s Module:-</a:t>
            </a:r>
          </a:p>
          <a:p>
            <a:pPr marL="914400" lvl="2" indent="0">
              <a:buNone/>
            </a:pPr>
            <a:r>
              <a:rPr lang="en-US" sz="2100" dirty="0"/>
              <a:t>Student’s can view attendance reports.</a:t>
            </a:r>
          </a:p>
          <a:p>
            <a:pPr marL="914400" lvl="2" indent="0">
              <a:buNone/>
            </a:pPr>
            <a:r>
              <a:rPr lang="en-US" sz="2100" dirty="0"/>
              <a:t>Student’s can submit assignment.</a:t>
            </a:r>
          </a:p>
          <a:p>
            <a:pPr marL="914400" lvl="2" indent="0">
              <a:buNone/>
            </a:pPr>
            <a:r>
              <a:rPr lang="en-US" sz="2100" dirty="0"/>
              <a:t>Student’s can give the exam online.</a:t>
            </a:r>
          </a:p>
          <a:p>
            <a:pPr marL="914400" lvl="2" indent="0">
              <a:buNone/>
            </a:pPr>
            <a:br>
              <a:rPr lang="en-US" dirty="0"/>
            </a:br>
            <a:br>
              <a:rPr lang="en-US" dirty="0"/>
            </a:br>
            <a:endParaRPr lang="en-US" dirty="0"/>
          </a:p>
        </p:txBody>
      </p:sp>
    </p:spTree>
    <p:extLst>
      <p:ext uri="{BB962C8B-B14F-4D97-AF65-F5344CB8AC3E}">
        <p14:creationId xmlns:p14="http://schemas.microsoft.com/office/powerpoint/2010/main" val="175844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down)">
                                      <p:cBhvr>
                                        <p:cTn id="19" dur="500"/>
                                        <p:tgtEl>
                                          <p:spTgt spid="5">
                                            <p:txEl>
                                              <p:pRg st="1" end="1"/>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wipe(down)">
                                      <p:cBhvr>
                                        <p:cTn id="25" dur="500"/>
                                        <p:tgtEl>
                                          <p:spTgt spid="5">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wipe(down)">
                                      <p:cBhvr>
                                        <p:cTn id="28" dur="500"/>
                                        <p:tgtEl>
                                          <p:spTgt spid="5">
                                            <p:txEl>
                                              <p:pRg st="4" end="4"/>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down)">
                                      <p:cBhvr>
                                        <p:cTn id="31" dur="500"/>
                                        <p:tgtEl>
                                          <p:spTgt spid="5">
                                            <p:txEl>
                                              <p:pRg st="5" end="5"/>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wipe(down)">
                                      <p:cBhvr>
                                        <p:cTn id="34" dur="5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1000"/>
                                        <p:tgtEl>
                                          <p:spTgt spid="5">
                                            <p:txEl>
                                              <p:pRg st="8" end="8"/>
                                            </p:txEl>
                                          </p:spTgt>
                                        </p:tgtEl>
                                      </p:cBhvr>
                                    </p:animEffect>
                                    <p:anim calcmode="lin" valueType="num">
                                      <p:cBhvr>
                                        <p:cTn id="4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wipe(down)">
                                      <p:cBhvr>
                                        <p:cTn id="46" dur="500"/>
                                        <p:tgtEl>
                                          <p:spTgt spid="5">
                                            <p:txEl>
                                              <p:pRg st="9" end="9"/>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wipe(down)">
                                      <p:cBhvr>
                                        <p:cTn id="49" dur="500"/>
                                        <p:tgtEl>
                                          <p:spTgt spid="5">
                                            <p:txEl>
                                              <p:pRg st="10" end="10"/>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wipe(down)">
                                      <p:cBhvr>
                                        <p:cTn id="52" dur="500"/>
                                        <p:tgtEl>
                                          <p:spTgt spid="5">
                                            <p:txEl>
                                              <p:pRg st="11" end="11"/>
                                            </p:txEl>
                                          </p:spTgt>
                                        </p:tgtEl>
                                      </p:cBhvr>
                                    </p:animEffect>
                                  </p:childTnLst>
                                </p:cTn>
                              </p:par>
                              <p:par>
                                <p:cTn id="53" presetID="22" presetClass="entr" presetSubtype="4" fill="hold" nodeType="with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animEffect transition="in" filter="wipe(down)">
                                      <p:cBhvr>
                                        <p:cTn id="55" dur="500"/>
                                        <p:tgtEl>
                                          <p:spTgt spid="5">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fade">
                                      <p:cBhvr>
                                        <p:cTn id="60" dur="1000"/>
                                        <p:tgtEl>
                                          <p:spTgt spid="5">
                                            <p:txEl>
                                              <p:pRg st="14" end="14"/>
                                            </p:txEl>
                                          </p:spTgt>
                                        </p:tgtEl>
                                      </p:cBhvr>
                                    </p:animEffect>
                                    <p:anim calcmode="lin" valueType="num">
                                      <p:cBhvr>
                                        <p:cTn id="61"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2"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wipe(down)">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wipe(down)">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wipe(down)">
                                      <p:cBhvr>
                                        <p:cTn id="77" dur="500"/>
                                        <p:tgtEl>
                                          <p:spTgt spid="5">
                                            <p:txEl>
                                              <p:pRg st="17" end="17"/>
                                            </p:txEl>
                                          </p:spTgt>
                                        </p:tgtEl>
                                      </p:cBhvr>
                                    </p:animEffect>
                                  </p:childTnLst>
                                </p:cTn>
                              </p:par>
                              <p:par>
                                <p:cTn id="78" presetID="22" presetClass="entr" presetSubtype="4" fill="hold" nodeType="withEffect">
                                  <p:stCondLst>
                                    <p:cond delay="0"/>
                                  </p:stCondLst>
                                  <p:childTnLst>
                                    <p:set>
                                      <p:cBhvr>
                                        <p:cTn id="79" dur="1" fill="hold">
                                          <p:stCondLst>
                                            <p:cond delay="0"/>
                                          </p:stCondLst>
                                        </p:cTn>
                                        <p:tgtEl>
                                          <p:spTgt spid="5">
                                            <p:txEl>
                                              <p:pRg st="18" end="18"/>
                                            </p:txEl>
                                          </p:spTgt>
                                        </p:tgtEl>
                                        <p:attrNameLst>
                                          <p:attrName>style.visibility</p:attrName>
                                        </p:attrNameLst>
                                      </p:cBhvr>
                                      <p:to>
                                        <p:strVal val="visible"/>
                                      </p:to>
                                    </p:set>
                                    <p:animEffect transition="in" filter="wipe(down)">
                                      <p:cBhvr>
                                        <p:cTn id="80" dur="500"/>
                                        <p:tgtEl>
                                          <p:spTgt spid="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34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7999"/>
          </a:xfrm>
          <a:prstGeom prst="rect">
            <a:avLst/>
          </a:prstGeom>
        </p:spPr>
      </p:pic>
    </p:spTree>
    <p:extLst>
      <p:ext uri="{BB962C8B-B14F-4D97-AF65-F5344CB8AC3E}">
        <p14:creationId xmlns:p14="http://schemas.microsoft.com/office/powerpoint/2010/main" val="20146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Teacher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33017791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8592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793992"/>
          </a:xfrm>
          <a:prstGeom prst="rect">
            <a:avLst/>
          </a:prstGeom>
        </p:spPr>
      </p:pic>
    </p:spTree>
    <p:extLst>
      <p:ext uri="{BB962C8B-B14F-4D97-AF65-F5344CB8AC3E}">
        <p14:creationId xmlns:p14="http://schemas.microsoft.com/office/powerpoint/2010/main" val="30053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98391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1304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58752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6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197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scope of project:-</a:t>
            </a:r>
          </a:p>
        </p:txBody>
      </p:sp>
      <p:sp>
        <p:nvSpPr>
          <p:cNvPr id="3" name="Text Placeholder 3"/>
          <p:cNvSpPr txBox="1">
            <a:spLocks/>
          </p:cNvSpPr>
          <p:nvPr/>
        </p:nvSpPr>
        <p:spPr>
          <a:xfrm>
            <a:off x="723900" y="1103025"/>
            <a:ext cx="9609670" cy="3354676"/>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sz="2100" dirty="0"/>
              <a:t> Implementing secure login and role-based access for admin, </a:t>
            </a:r>
            <a:r>
              <a:rPr lang="en-US" sz="2100" dirty="0" err="1"/>
              <a:t>teachers,Students</a:t>
            </a:r>
            <a:r>
              <a:rPr lang="en-US" sz="2100" dirty="0"/>
              <a:t>.</a:t>
            </a:r>
          </a:p>
          <a:p>
            <a:pPr marL="285750" indent="-285750">
              <a:buFont typeface="Wingdings" panose="05000000000000000000" pitchFamily="2" charset="2"/>
              <a:buChar char="v"/>
            </a:pPr>
            <a:r>
              <a:rPr lang="en-US" sz="2100" dirty="0"/>
              <a:t>When admin login is capable for handling all the web page                                                                               information i.e., Course Entry Page, Semester Entry Page, Subject Entry Page, Lecturer Entry Page, Subject allotment Entry Page, Generate Roll number.</a:t>
            </a:r>
          </a:p>
          <a:p>
            <a:pPr lvl="1">
              <a:buFont typeface="Wingdings" panose="05000000000000000000" pitchFamily="2" charset="2"/>
              <a:buChar char="v"/>
            </a:pPr>
            <a:r>
              <a:rPr lang="en-US" sz="2100" dirty="0"/>
              <a:t>When lecturer login is capable for making entry of attendance of Students, manage the lectures information and manage the assignment and exam questions.</a:t>
            </a:r>
          </a:p>
          <a:p>
            <a:pPr lvl="1">
              <a:buFont typeface="Wingdings" panose="05000000000000000000" pitchFamily="2" charset="2"/>
              <a:buChar char="v"/>
            </a:pPr>
            <a:endParaRPr lang="en-IN" dirty="0"/>
          </a:p>
          <a:p>
            <a:pPr marL="0" indent="0">
              <a:buNone/>
            </a:pPr>
            <a:br>
              <a:rPr lang="en-US" dirty="0"/>
            </a:br>
            <a:r>
              <a:rPr lang="en-US" dirty="0"/>
              <a:t>	</a:t>
            </a:r>
            <a:endParaRPr lang="en-IN" dirty="0"/>
          </a:p>
        </p:txBody>
      </p:sp>
      <p:sp>
        <p:nvSpPr>
          <p:cNvPr id="4" name="Text Placeholder 2"/>
          <p:cNvSpPr txBox="1">
            <a:spLocks/>
          </p:cNvSpPr>
          <p:nvPr/>
        </p:nvSpPr>
        <p:spPr>
          <a:xfrm>
            <a:off x="240933" y="4067907"/>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Objectives:-</a:t>
            </a:r>
          </a:p>
        </p:txBody>
      </p:sp>
      <p:sp>
        <p:nvSpPr>
          <p:cNvPr id="5" name="Text Placeholder 3"/>
          <p:cNvSpPr txBox="1">
            <a:spLocks/>
          </p:cNvSpPr>
          <p:nvPr/>
        </p:nvSpPr>
        <p:spPr>
          <a:xfrm>
            <a:off x="1295400" y="4892508"/>
            <a:ext cx="9609670" cy="1678519"/>
          </a:xfrm>
          <a:prstGeom prst="rect">
            <a:avLst/>
          </a:prstGeom>
        </p:spPr>
        <p:txBody>
          <a:bodyPr>
            <a:normAutofit fontScale="92500"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 Admin can handle all the web page easily to manage.</a:t>
            </a:r>
          </a:p>
          <a:p>
            <a:pPr marL="285750" indent="-285750">
              <a:buFont typeface="Wingdings" panose="05000000000000000000" pitchFamily="2" charset="2"/>
              <a:buChar char="v"/>
            </a:pPr>
            <a:r>
              <a:rPr lang="en-US" dirty="0"/>
              <a:t>Teacher can easily manage attendance, assignment, exam for students.</a:t>
            </a:r>
          </a:p>
          <a:p>
            <a:pPr marL="285750" indent="-285750">
              <a:buFont typeface="Wingdings" panose="05000000000000000000" pitchFamily="2" charset="2"/>
              <a:buChar char="v"/>
            </a:pPr>
            <a:r>
              <a:rPr lang="en-US" dirty="0"/>
              <a:t>Students can show the attendance, assignment and question bank.</a:t>
            </a:r>
          </a:p>
          <a:p>
            <a:pPr marL="0" indent="0">
              <a:buNone/>
            </a:pPr>
            <a:r>
              <a:rPr lang="en-US" dirty="0"/>
              <a:t>	</a:t>
            </a:r>
            <a:endParaRPr lang="en-IN" dirty="0"/>
          </a:p>
        </p:txBody>
      </p:sp>
    </p:spTree>
    <p:extLst>
      <p:ext uri="{BB962C8B-B14F-4D97-AF65-F5344CB8AC3E}">
        <p14:creationId xmlns:p14="http://schemas.microsoft.com/office/powerpoint/2010/main" val="1632561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11626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674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8288"/>
            <a:ext cx="12192000" cy="6839712"/>
          </a:xfrm>
          <a:prstGeom prst="rect">
            <a:avLst/>
          </a:prstGeom>
        </p:spPr>
      </p:pic>
    </p:spTree>
    <p:extLst>
      <p:ext uri="{BB962C8B-B14F-4D97-AF65-F5344CB8AC3E}">
        <p14:creationId xmlns:p14="http://schemas.microsoft.com/office/powerpoint/2010/main" val="57285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10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75466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174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Copperplate Gothic Light" panose="020E0507020206020404" pitchFamily="34" charset="0"/>
              </a:rPr>
              <a:t>Student Side</a:t>
            </a:r>
            <a:endParaRPr lang="en-IN" sz="8800" b="1" dirty="0">
              <a:solidFill>
                <a:schemeClr val="accent1">
                  <a:lumMod val="75000"/>
                </a:schemeClr>
              </a:solidFill>
              <a:latin typeface="Copperplate Gothic Light" panose="020E0507020206020404" pitchFamily="34" charset="0"/>
            </a:endParaRPr>
          </a:p>
        </p:txBody>
      </p:sp>
    </p:spTree>
    <p:extLst>
      <p:ext uri="{BB962C8B-B14F-4D97-AF65-F5344CB8AC3E}">
        <p14:creationId xmlns:p14="http://schemas.microsoft.com/office/powerpoint/2010/main" val="17732251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4008"/>
            <a:ext cx="12192000" cy="6793992"/>
          </a:xfrm>
          <a:prstGeom prst="rect">
            <a:avLst/>
          </a:prstGeom>
        </p:spPr>
      </p:pic>
    </p:spTree>
    <p:extLst>
      <p:ext uri="{BB962C8B-B14F-4D97-AF65-F5344CB8AC3E}">
        <p14:creationId xmlns:p14="http://schemas.microsoft.com/office/powerpoint/2010/main" val="40631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65450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
            <a:ext cx="12191999" cy="6858000"/>
          </a:xfrm>
          <a:prstGeom prst="rect">
            <a:avLst/>
          </a:prstGeom>
        </p:spPr>
      </p:pic>
    </p:spTree>
    <p:extLst>
      <p:ext uri="{BB962C8B-B14F-4D97-AF65-F5344CB8AC3E}">
        <p14:creationId xmlns:p14="http://schemas.microsoft.com/office/powerpoint/2010/main" val="13170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360979"/>
            <a:ext cx="12192000" cy="16219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accent1">
                    <a:lumMod val="75000"/>
                  </a:schemeClr>
                </a:solidFill>
                <a:latin typeface="Maiandra GD" panose="020E0502030308020204" pitchFamily="34" charset="0"/>
              </a:rPr>
              <a:t>Data Flow Diagram</a:t>
            </a:r>
            <a:endParaRPr lang="en-IN" sz="8800" b="1" dirty="0">
              <a:solidFill>
                <a:schemeClr val="accent1">
                  <a:lumMod val="75000"/>
                </a:schemeClr>
              </a:solidFill>
              <a:latin typeface="Maiandra GD" panose="020E0502030308020204" pitchFamily="34" charset="0"/>
            </a:endParaRPr>
          </a:p>
        </p:txBody>
      </p:sp>
    </p:spTree>
    <p:extLst>
      <p:ext uri="{BB962C8B-B14F-4D97-AF65-F5344CB8AC3E}">
        <p14:creationId xmlns:p14="http://schemas.microsoft.com/office/powerpoint/2010/main" val="4739549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897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12191999" cy="6857999"/>
          </a:xfrm>
          <a:prstGeom prst="rect">
            <a:avLst/>
          </a:prstGeom>
        </p:spPr>
      </p:pic>
    </p:spTree>
    <p:extLst>
      <p:ext uri="{BB962C8B-B14F-4D97-AF65-F5344CB8AC3E}">
        <p14:creationId xmlns:p14="http://schemas.microsoft.com/office/powerpoint/2010/main" val="363661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06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282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008"/>
            <a:ext cx="12192000" cy="6793992"/>
          </a:xfrm>
          <a:prstGeom prst="rect">
            <a:avLst/>
          </a:prstGeom>
        </p:spPr>
      </p:pic>
    </p:spTree>
    <p:extLst>
      <p:ext uri="{BB962C8B-B14F-4D97-AF65-F5344CB8AC3E}">
        <p14:creationId xmlns:p14="http://schemas.microsoft.com/office/powerpoint/2010/main" val="39579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21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40933" y="243254"/>
            <a:ext cx="8534400" cy="50116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342900" indent="-342900">
              <a:buFont typeface="Wingdings" panose="05000000000000000000" pitchFamily="2" charset="2"/>
              <a:buChar char="Ø"/>
            </a:pPr>
            <a:r>
              <a:rPr lang="en-IN" dirty="0">
                <a:latin typeface="Algerian" panose="04020705040A02060702" pitchFamily="82" charset="0"/>
              </a:rPr>
              <a:t>  conclusion :-</a:t>
            </a:r>
          </a:p>
        </p:txBody>
      </p:sp>
      <p:sp>
        <p:nvSpPr>
          <p:cNvPr id="3" name="Text Placeholder 3"/>
          <p:cNvSpPr txBox="1">
            <a:spLocks/>
          </p:cNvSpPr>
          <p:nvPr/>
        </p:nvSpPr>
        <p:spPr>
          <a:xfrm>
            <a:off x="1295400" y="1067855"/>
            <a:ext cx="9609670" cy="1678519"/>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85750" indent="-285750">
              <a:buFont typeface="Wingdings" panose="05000000000000000000" pitchFamily="2" charset="2"/>
              <a:buChar char="v"/>
            </a:pPr>
            <a:r>
              <a:rPr lang="en-US" dirty="0"/>
              <a:t>This online website developed using HTML, PHP and MySQL fulfills the basic objectives of the Academic activity tracking system for which it has been developed. The Academic activity tracking system  has easy to maintain for attendance, assignment, questions bank, exam. 	</a:t>
            </a:r>
            <a:endParaRPr lang="en-IN" dirty="0"/>
          </a:p>
        </p:txBody>
      </p:sp>
    </p:spTree>
    <p:extLst>
      <p:ext uri="{BB962C8B-B14F-4D97-AF65-F5344CB8AC3E}">
        <p14:creationId xmlns:p14="http://schemas.microsoft.com/office/powerpoint/2010/main" val="2967710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708" y="2501656"/>
            <a:ext cx="8680938" cy="1621936"/>
          </a:xfrm>
        </p:spPr>
        <p:txBody>
          <a:bodyPr/>
          <a:lstStyle/>
          <a:p>
            <a:r>
              <a:rPr lang="en-US" sz="8800" b="1" dirty="0">
                <a:solidFill>
                  <a:schemeClr val="accent1">
                    <a:lumMod val="75000"/>
                  </a:schemeClr>
                </a:solidFill>
                <a:latin typeface="Edwardian Script ITC" panose="030303020407070D0804" pitchFamily="66" charset="0"/>
              </a:rPr>
              <a:t>Thank You...!!</a:t>
            </a:r>
            <a:endParaRPr lang="en-IN" sz="8800" b="1" dirty="0">
              <a:solidFill>
                <a:schemeClr val="accent1">
                  <a:lumMod val="75000"/>
                </a:schemeClr>
              </a:solidFill>
              <a:latin typeface="Edwardian Script ITC" panose="030303020407070D0804" pitchFamily="66" charset="0"/>
            </a:endParaRPr>
          </a:p>
        </p:txBody>
      </p:sp>
    </p:spTree>
    <p:extLst>
      <p:ext uri="{BB962C8B-B14F-4D97-AF65-F5344CB8AC3E}">
        <p14:creationId xmlns:p14="http://schemas.microsoft.com/office/powerpoint/2010/main" val="2286499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7E7BDCD-64D3-3CD1-0F77-3D3B9A2A774E}"/>
              </a:ext>
            </a:extLst>
          </p:cNvPr>
          <p:cNvSpPr/>
          <p:nvPr/>
        </p:nvSpPr>
        <p:spPr>
          <a:xfrm>
            <a:off x="5001491" y="1287413"/>
            <a:ext cx="2189018" cy="21405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IN" b="1" dirty="0">
                <a:latin typeface="Times New Roman" panose="02020603050405020304" pitchFamily="18" charset="0"/>
                <a:cs typeface="Times New Roman" panose="02020603050405020304" pitchFamily="18" charset="0"/>
              </a:rPr>
              <a:t>Event</a:t>
            </a:r>
          </a:p>
          <a:p>
            <a:pPr algn="ctr">
              <a:lnSpc>
                <a:spcPct val="150000"/>
              </a:lnSpc>
            </a:pPr>
            <a:r>
              <a:rPr lang="en-IN" b="1" dirty="0">
                <a:latin typeface="Times New Roman" panose="02020603050405020304" pitchFamily="18" charset="0"/>
                <a:cs typeface="Times New Roman" panose="02020603050405020304" pitchFamily="18" charset="0"/>
              </a:rPr>
              <a:t>Management</a:t>
            </a:r>
          </a:p>
          <a:p>
            <a:pPr algn="ctr">
              <a:lnSpc>
                <a:spcPct val="150000"/>
              </a:lnSpc>
            </a:pPr>
            <a:r>
              <a:rPr lang="en-IN" b="1" dirty="0">
                <a:latin typeface="Times New Roman" panose="02020603050405020304" pitchFamily="18" charset="0"/>
                <a:cs typeface="Times New Roman" panose="02020603050405020304" pitchFamily="18" charset="0"/>
              </a:rPr>
              <a:t>System</a:t>
            </a:r>
          </a:p>
        </p:txBody>
      </p:sp>
      <p:sp>
        <p:nvSpPr>
          <p:cNvPr id="24" name="Rectangle 23">
            <a:extLst>
              <a:ext uri="{FF2B5EF4-FFF2-40B4-BE49-F238E27FC236}">
                <a16:creationId xmlns:a16="http://schemas.microsoft.com/office/drawing/2014/main" id="{F809C710-C8DC-6EC8-9A91-94B6DD201845}"/>
              </a:ext>
            </a:extLst>
          </p:cNvPr>
          <p:cNvSpPr/>
          <p:nvPr/>
        </p:nvSpPr>
        <p:spPr>
          <a:xfrm>
            <a:off x="346363" y="1666009"/>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ADMIN</a:t>
            </a:r>
            <a:endParaRPr lang="en-IN" sz="2800" b="1"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65A002ED-743B-3670-9015-D301AD16F36B}"/>
              </a:ext>
            </a:extLst>
          </p:cNvPr>
          <p:cNvSpPr/>
          <p:nvPr/>
        </p:nvSpPr>
        <p:spPr>
          <a:xfrm>
            <a:off x="5001491" y="4887191"/>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USER</a:t>
            </a:r>
          </a:p>
        </p:txBody>
      </p:sp>
      <p:sp>
        <p:nvSpPr>
          <p:cNvPr id="26" name="Rectangle 25">
            <a:extLst>
              <a:ext uri="{FF2B5EF4-FFF2-40B4-BE49-F238E27FC236}">
                <a16:creationId xmlns:a16="http://schemas.microsoft.com/office/drawing/2014/main" id="{5FADF5B9-8A96-1083-7AA8-AD1A141246F9}"/>
              </a:ext>
            </a:extLst>
          </p:cNvPr>
          <p:cNvSpPr/>
          <p:nvPr/>
        </p:nvSpPr>
        <p:spPr>
          <a:xfrm>
            <a:off x="9656619" y="1666009"/>
            <a:ext cx="2189018" cy="13854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latin typeface="Times New Roman" panose="02020603050405020304" pitchFamily="18" charset="0"/>
                <a:cs typeface="Times New Roman" panose="02020603050405020304" pitchFamily="18" charset="0"/>
              </a:rPr>
              <a:t>ORGANISER</a:t>
            </a:r>
          </a:p>
        </p:txBody>
      </p:sp>
      <p:cxnSp>
        <p:nvCxnSpPr>
          <p:cNvPr id="27" name="Straight Arrow Connector 26">
            <a:extLst>
              <a:ext uri="{FF2B5EF4-FFF2-40B4-BE49-F238E27FC236}">
                <a16:creationId xmlns:a16="http://schemas.microsoft.com/office/drawing/2014/main" id="{61A9D546-B385-CFD7-84D2-EB3CF512A9B0}"/>
              </a:ext>
            </a:extLst>
          </p:cNvPr>
          <p:cNvCxnSpPr>
            <a:cxnSpLocks/>
          </p:cNvCxnSpPr>
          <p:nvPr/>
        </p:nvCxnSpPr>
        <p:spPr>
          <a:xfrm>
            <a:off x="2535381" y="1996440"/>
            <a:ext cx="2524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6321DDC-B237-BCF0-8426-466C271D36ED}"/>
              </a:ext>
            </a:extLst>
          </p:cNvPr>
          <p:cNvCxnSpPr>
            <a:cxnSpLocks/>
          </p:cNvCxnSpPr>
          <p:nvPr/>
        </p:nvCxnSpPr>
        <p:spPr>
          <a:xfrm>
            <a:off x="7132320" y="1988820"/>
            <a:ext cx="252429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5FEB1F1-2701-788D-BE2B-9EAD4C10DAF3}"/>
              </a:ext>
            </a:extLst>
          </p:cNvPr>
          <p:cNvCxnSpPr/>
          <p:nvPr/>
        </p:nvCxnSpPr>
        <p:spPr>
          <a:xfrm flipH="1">
            <a:off x="7124700" y="2705100"/>
            <a:ext cx="25319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2915794F-D237-50ED-E615-F65D330EECA6}"/>
              </a:ext>
            </a:extLst>
          </p:cNvPr>
          <p:cNvCxnSpPr/>
          <p:nvPr/>
        </p:nvCxnSpPr>
        <p:spPr>
          <a:xfrm flipH="1">
            <a:off x="2535381" y="2705100"/>
            <a:ext cx="253191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6BE30F97-2232-6944-11A7-C394BC5AB5BD}"/>
              </a:ext>
            </a:extLst>
          </p:cNvPr>
          <p:cNvCxnSpPr>
            <a:cxnSpLocks/>
          </p:cNvCxnSpPr>
          <p:nvPr/>
        </p:nvCxnSpPr>
        <p:spPr>
          <a:xfrm>
            <a:off x="5730240" y="3357649"/>
            <a:ext cx="0" cy="15295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A4A2C9B-1F0E-4575-D87F-27CFAB0F6E26}"/>
              </a:ext>
            </a:extLst>
          </p:cNvPr>
          <p:cNvCxnSpPr/>
          <p:nvPr/>
        </p:nvCxnSpPr>
        <p:spPr>
          <a:xfrm flipV="1">
            <a:off x="6477000" y="3337560"/>
            <a:ext cx="0" cy="1549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F969FDF0-C32A-908B-637A-1C1268F425C7}"/>
              </a:ext>
            </a:extLst>
          </p:cNvPr>
          <p:cNvSpPr txBox="1"/>
          <p:nvPr/>
        </p:nvSpPr>
        <p:spPr>
          <a:xfrm>
            <a:off x="2846844" y="1644840"/>
            <a:ext cx="190137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INFO</a:t>
            </a:r>
            <a:endParaRPr lang="en-IN"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4857192-055B-3716-83C5-B28F859AD08F}"/>
              </a:ext>
            </a:extLst>
          </p:cNvPr>
          <p:cNvSpPr txBox="1"/>
          <p:nvPr/>
        </p:nvSpPr>
        <p:spPr>
          <a:xfrm>
            <a:off x="7439973" y="1644840"/>
            <a:ext cx="190137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INFO</a:t>
            </a:r>
            <a:endParaRPr lang="en-IN"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776082BD-E006-4BF2-EF59-1BD94E31ECA1}"/>
              </a:ext>
            </a:extLst>
          </p:cNvPr>
          <p:cNvSpPr txBox="1"/>
          <p:nvPr/>
        </p:nvSpPr>
        <p:spPr>
          <a:xfrm>
            <a:off x="5993081" y="3806181"/>
            <a:ext cx="190137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a:t>
            </a:r>
          </a:p>
          <a:p>
            <a:pPr algn="ctr"/>
            <a:r>
              <a:rPr lang="en-US" dirty="0">
                <a:latin typeface="Times New Roman" panose="02020603050405020304" pitchFamily="18" charset="0"/>
                <a:cs typeface="Times New Roman" panose="02020603050405020304" pitchFamily="18" charset="0"/>
              </a:rPr>
              <a:t>INFO</a:t>
            </a:r>
            <a:endParaRPr lang="en-IN"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7AE99C58-3551-6A0F-3A5E-2A585089978E}"/>
              </a:ext>
            </a:extLst>
          </p:cNvPr>
          <p:cNvSpPr txBox="1"/>
          <p:nvPr/>
        </p:nvSpPr>
        <p:spPr>
          <a:xfrm>
            <a:off x="4091710" y="3850517"/>
            <a:ext cx="190137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a:t>
            </a:r>
          </a:p>
          <a:p>
            <a:pPr algn="ctr"/>
            <a:r>
              <a:rPr lang="en-US" dirty="0">
                <a:latin typeface="Times New Roman" panose="02020603050405020304" pitchFamily="18" charset="0"/>
                <a:cs typeface="Times New Roman" panose="02020603050405020304" pitchFamily="18" charset="0"/>
              </a:rPr>
              <a:t>SYSTEM</a:t>
            </a:r>
            <a:endParaRPr lang="en-IN"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9478303B-7122-267A-71F4-5ADB130F3DEC}"/>
              </a:ext>
            </a:extLst>
          </p:cNvPr>
          <p:cNvSpPr txBox="1"/>
          <p:nvPr/>
        </p:nvSpPr>
        <p:spPr>
          <a:xfrm>
            <a:off x="2660115" y="2714799"/>
            <a:ext cx="25319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 SYSTEM</a:t>
            </a:r>
            <a:endParaRPr lang="en-IN"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7E40374-3F09-2D00-9372-A56CBD631FBC}"/>
              </a:ext>
            </a:extLst>
          </p:cNvPr>
          <p:cNvSpPr txBox="1"/>
          <p:nvPr/>
        </p:nvSpPr>
        <p:spPr>
          <a:xfrm>
            <a:off x="7124699" y="2682131"/>
            <a:ext cx="25319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ACCESS TO SYSTEM</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81D7DE0-A433-BB0F-6AAA-47DF3D637930}"/>
                  </a:ext>
                </a:extLst>
              </p:cNvPr>
              <p:cNvSpPr txBox="1"/>
              <p:nvPr/>
            </p:nvSpPr>
            <p:spPr>
              <a:xfrm>
                <a:off x="-8035" y="19735"/>
                <a:ext cx="3819832" cy="37978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𝒁𝑬𝑹𝑶</m:t>
                      </m:r>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 :−</m:t>
                      </m:r>
                    </m:oMath>
                  </m:oMathPara>
                </a14:m>
                <a:endParaRPr lang="en-US" b="1" dirty="0">
                  <a:latin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781D7DE0-A433-BB0F-6AAA-47DF3D637930}"/>
                  </a:ext>
                </a:extLst>
              </p:cNvPr>
              <p:cNvSpPr txBox="1">
                <a:spLocks noRot="1" noChangeAspect="1" noMove="1" noResize="1" noEditPoints="1" noAdjustHandles="1" noChangeArrowheads="1" noChangeShapeType="1" noTextEdit="1"/>
              </p:cNvSpPr>
              <p:nvPr/>
            </p:nvSpPr>
            <p:spPr>
              <a:xfrm>
                <a:off x="-8035" y="19735"/>
                <a:ext cx="3819832" cy="379784"/>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7479634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44322" y="3258758"/>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Oval 2"/>
          <p:cNvSpPr/>
          <p:nvPr/>
        </p:nvSpPr>
        <p:spPr>
          <a:xfrm>
            <a:off x="6824417" y="3290563"/>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Oval 3"/>
          <p:cNvSpPr/>
          <p:nvPr/>
        </p:nvSpPr>
        <p:spPr>
          <a:xfrm>
            <a:off x="3275723" y="3286963"/>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Oval 4"/>
          <p:cNvSpPr/>
          <p:nvPr/>
        </p:nvSpPr>
        <p:spPr>
          <a:xfrm>
            <a:off x="5357499" y="3286963"/>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Oval 6"/>
          <p:cNvSpPr/>
          <p:nvPr/>
        </p:nvSpPr>
        <p:spPr>
          <a:xfrm>
            <a:off x="8441032" y="32949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Oval 7"/>
          <p:cNvSpPr/>
          <p:nvPr/>
        </p:nvSpPr>
        <p:spPr>
          <a:xfrm>
            <a:off x="9635322" y="3256867"/>
            <a:ext cx="940777" cy="87043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p:cNvSpPr/>
          <p:nvPr/>
        </p:nvSpPr>
        <p:spPr>
          <a:xfrm>
            <a:off x="799056" y="1067584"/>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Rectangle 12"/>
          <p:cNvSpPr/>
          <p:nvPr/>
        </p:nvSpPr>
        <p:spPr>
          <a:xfrm>
            <a:off x="801620" y="5693800"/>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p:cNvSpPr/>
          <p:nvPr/>
        </p:nvSpPr>
        <p:spPr>
          <a:xfrm>
            <a:off x="6575601" y="5774396"/>
            <a:ext cx="1502018" cy="46599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6" name="Elbow Connector 15"/>
          <p:cNvCxnSpPr>
            <a:cxnSpLocks/>
            <a:endCxn id="2" idx="1"/>
          </p:cNvCxnSpPr>
          <p:nvPr/>
        </p:nvCxnSpPr>
        <p:spPr>
          <a:xfrm rot="5400000">
            <a:off x="36691" y="2378981"/>
            <a:ext cx="1852655" cy="16184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8" name="Elbow Connector 17"/>
          <p:cNvCxnSpPr>
            <a:cxnSpLocks/>
          </p:cNvCxnSpPr>
          <p:nvPr/>
        </p:nvCxnSpPr>
        <p:spPr>
          <a:xfrm rot="16200000" flipH="1">
            <a:off x="1923128" y="1709297"/>
            <a:ext cx="1782757" cy="143131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V="1">
            <a:off x="1122906" y="2552003"/>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flipV="1">
            <a:off x="1122906" y="2836288"/>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30" name="Elbow Connector 29"/>
          <p:cNvCxnSpPr>
            <a:stCxn id="2" idx="0"/>
          </p:cNvCxnSpPr>
          <p:nvPr/>
        </p:nvCxnSpPr>
        <p:spPr>
          <a:xfrm rot="5400000" flipH="1" flipV="1">
            <a:off x="1136679" y="2900106"/>
            <a:ext cx="436685" cy="28062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4" name="Elbow Connector 33"/>
          <p:cNvCxnSpPr>
            <a:cxnSpLocks/>
            <a:endCxn id="4" idx="0"/>
          </p:cNvCxnSpPr>
          <p:nvPr/>
        </p:nvCxnSpPr>
        <p:spPr>
          <a:xfrm>
            <a:off x="2201978" y="2695478"/>
            <a:ext cx="1544134" cy="59148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6" name="Elbow Connector 35"/>
          <p:cNvCxnSpPr>
            <a:cxnSpLocks/>
            <a:endCxn id="4" idx="4"/>
          </p:cNvCxnSpPr>
          <p:nvPr/>
        </p:nvCxnSpPr>
        <p:spPr>
          <a:xfrm flipV="1">
            <a:off x="2098849" y="4157401"/>
            <a:ext cx="1647263" cy="153639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7" name="Elbow Connector 46"/>
          <p:cNvCxnSpPr>
            <a:stCxn id="13" idx="0"/>
            <a:endCxn id="5" idx="4"/>
          </p:cNvCxnSpPr>
          <p:nvPr/>
        </p:nvCxnSpPr>
        <p:spPr>
          <a:xfrm rot="5400000" flipH="1" flipV="1">
            <a:off x="2922059" y="2787972"/>
            <a:ext cx="1536399" cy="427525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59" name="Elbow Connector 58"/>
          <p:cNvCxnSpPr>
            <a:endCxn id="8" idx="4"/>
          </p:cNvCxnSpPr>
          <p:nvPr/>
        </p:nvCxnSpPr>
        <p:spPr>
          <a:xfrm flipV="1">
            <a:off x="8086414" y="4127305"/>
            <a:ext cx="2019297" cy="179949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8" name="Elbow Connector 67"/>
          <p:cNvCxnSpPr>
            <a:stCxn id="12" idx="3"/>
            <a:endCxn id="8" idx="0"/>
          </p:cNvCxnSpPr>
          <p:nvPr/>
        </p:nvCxnSpPr>
        <p:spPr>
          <a:xfrm>
            <a:off x="2301074" y="1300580"/>
            <a:ext cx="7804637" cy="195628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flipV="1">
            <a:off x="4927929" y="298190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a:xfrm flipV="1">
            <a:off x="4938838" y="3214294"/>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flipV="1">
            <a:off x="4953889" y="2615583"/>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flipV="1">
            <a:off x="4960408" y="2836256"/>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flipV="1">
            <a:off x="4945046" y="2198940"/>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flipV="1">
            <a:off x="4956561" y="246170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flipV="1">
            <a:off x="4978381" y="1771625"/>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flipV="1">
            <a:off x="4963590" y="204726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flipV="1">
            <a:off x="6839208" y="2480919"/>
            <a:ext cx="900243" cy="145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p:cNvCxnSpPr>
            <a:cxnSpLocks/>
          </p:cNvCxnSpPr>
          <p:nvPr/>
        </p:nvCxnSpPr>
        <p:spPr>
          <a:xfrm>
            <a:off x="6851710" y="2758656"/>
            <a:ext cx="885452"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flipV="1">
            <a:off x="8548009" y="4362492"/>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flipV="1">
            <a:off x="8548009" y="4646777"/>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flipV="1">
            <a:off x="8556068" y="4785249"/>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flipV="1">
            <a:off x="8556068" y="5084774"/>
            <a:ext cx="1052513" cy="21994"/>
          </a:xfrm>
          <a:prstGeom prst="line">
            <a:avLst/>
          </a:prstGeom>
        </p:spPr>
        <p:style>
          <a:lnRef idx="2">
            <a:schemeClr val="dk1"/>
          </a:lnRef>
          <a:fillRef idx="0">
            <a:schemeClr val="dk1"/>
          </a:fillRef>
          <a:effectRef idx="1">
            <a:schemeClr val="dk1"/>
          </a:effectRef>
          <a:fontRef idx="minor">
            <a:schemeClr val="tx1"/>
          </a:fontRef>
        </p:style>
      </p:cxnSp>
      <p:cxnSp>
        <p:nvCxnSpPr>
          <p:cNvPr id="96" name="Elbow Connector 95"/>
          <p:cNvCxnSpPr/>
          <p:nvPr/>
        </p:nvCxnSpPr>
        <p:spPr>
          <a:xfrm>
            <a:off x="2301074" y="1432462"/>
            <a:ext cx="6610347" cy="186250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29" name="Elbow Connector 128"/>
          <p:cNvCxnSpPr>
            <a:cxnSpLocks/>
            <a:endCxn id="4" idx="5"/>
          </p:cNvCxnSpPr>
          <p:nvPr/>
        </p:nvCxnSpPr>
        <p:spPr>
          <a:xfrm rot="10800000">
            <a:off x="4078726" y="4029928"/>
            <a:ext cx="2410664" cy="202035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31" name="TextBox 130">
            <a:extLst>
              <a:ext uri="{FF2B5EF4-FFF2-40B4-BE49-F238E27FC236}">
                <a16:creationId xmlns:a16="http://schemas.microsoft.com/office/drawing/2014/main" id="{8DEEC6DD-BE99-ECFB-58FB-BC11A365F122}"/>
              </a:ext>
            </a:extLst>
          </p:cNvPr>
          <p:cNvSpPr txBox="1"/>
          <p:nvPr/>
        </p:nvSpPr>
        <p:spPr>
          <a:xfrm>
            <a:off x="-30560" y="3396820"/>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1.0</a:t>
            </a:r>
          </a:p>
          <a:p>
            <a:pPr algn="ctr"/>
            <a:r>
              <a:rPr lang="en-US" sz="1000" b="1" dirty="0">
                <a:latin typeface="Times New Roman" panose="02020603050405020304" pitchFamily="18" charset="0"/>
                <a:cs typeface="Times New Roman" panose="02020603050405020304" pitchFamily="18" charset="0"/>
              </a:rPr>
              <a:t>Registration</a:t>
            </a:r>
          </a:p>
          <a:p>
            <a:pPr algn="ctr"/>
            <a:r>
              <a:rPr lang="en-US" sz="1000" b="1" dirty="0">
                <a:latin typeface="Times New Roman" panose="02020603050405020304" pitchFamily="18" charset="0"/>
                <a:cs typeface="Times New Roman" panose="02020603050405020304" pitchFamily="18" charset="0"/>
              </a:rPr>
              <a:t>Process</a:t>
            </a:r>
            <a:endParaRPr lang="en-IN" sz="1000" b="1" dirty="0">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8DEEC6DD-BE99-ECFB-58FB-BC11A365F122}"/>
              </a:ext>
            </a:extLst>
          </p:cNvPr>
          <p:cNvSpPr txBox="1"/>
          <p:nvPr/>
        </p:nvSpPr>
        <p:spPr>
          <a:xfrm>
            <a:off x="2513815" y="3407911"/>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2.0</a:t>
            </a:r>
          </a:p>
          <a:p>
            <a:pPr algn="ctr"/>
            <a:r>
              <a:rPr lang="en-US" sz="1000" b="1" dirty="0">
                <a:latin typeface="Times New Roman" panose="02020603050405020304" pitchFamily="18" charset="0"/>
                <a:cs typeface="Times New Roman" panose="02020603050405020304" pitchFamily="18" charset="0"/>
              </a:rPr>
              <a:t>Login</a:t>
            </a:r>
          </a:p>
          <a:p>
            <a:pPr algn="ctr"/>
            <a:r>
              <a:rPr lang="en-US" sz="1000" b="1" dirty="0">
                <a:latin typeface="Times New Roman" panose="02020603050405020304" pitchFamily="18" charset="0"/>
                <a:cs typeface="Times New Roman" panose="02020603050405020304" pitchFamily="18" charset="0"/>
              </a:rPr>
              <a:t>Process</a:t>
            </a:r>
            <a:endParaRPr lang="en-IN" sz="1000" b="1" dirty="0">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8DEEC6DD-BE99-ECFB-58FB-BC11A365F122}"/>
              </a:ext>
            </a:extLst>
          </p:cNvPr>
          <p:cNvSpPr txBox="1"/>
          <p:nvPr/>
        </p:nvSpPr>
        <p:spPr>
          <a:xfrm>
            <a:off x="4579020" y="3364733"/>
            <a:ext cx="2510971" cy="707886"/>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3.0</a:t>
            </a:r>
          </a:p>
          <a:p>
            <a:pPr algn="ctr"/>
            <a:r>
              <a:rPr lang="en-US" sz="1000" b="1" dirty="0">
                <a:latin typeface="Times New Roman" panose="02020603050405020304" pitchFamily="18" charset="0"/>
                <a:cs typeface="Times New Roman" panose="02020603050405020304" pitchFamily="18" charset="0"/>
              </a:rPr>
              <a:t>Master </a:t>
            </a:r>
          </a:p>
          <a:p>
            <a:pPr algn="ctr"/>
            <a:r>
              <a:rPr lang="en-US" sz="1000" b="1" dirty="0">
                <a:latin typeface="Times New Roman" panose="02020603050405020304" pitchFamily="18" charset="0"/>
                <a:cs typeface="Times New Roman" panose="02020603050405020304" pitchFamily="18" charset="0"/>
              </a:rPr>
              <a:t>Entry </a:t>
            </a:r>
          </a:p>
          <a:p>
            <a:pPr algn="ctr"/>
            <a:r>
              <a:rPr lang="en-US" sz="1000" b="1" dirty="0" err="1">
                <a:latin typeface="Times New Roman" panose="02020603050405020304" pitchFamily="18" charset="0"/>
                <a:cs typeface="Times New Roman" panose="02020603050405020304" pitchFamily="18" charset="0"/>
              </a:rPr>
              <a:t>Processs</a:t>
            </a:r>
            <a:endParaRPr lang="en-IN" sz="1000" b="1" dirty="0">
              <a:latin typeface="Times New Roman" panose="02020603050405020304" pitchFamily="18" charset="0"/>
              <a:cs typeface="Times New Roman" panose="02020603050405020304" pitchFamily="18" charset="0"/>
            </a:endParaRPr>
          </a:p>
        </p:txBody>
      </p:sp>
      <p:sp>
        <p:nvSpPr>
          <p:cNvPr id="134" name="TextBox 133">
            <a:extLst>
              <a:ext uri="{FF2B5EF4-FFF2-40B4-BE49-F238E27FC236}">
                <a16:creationId xmlns:a16="http://schemas.microsoft.com/office/drawing/2014/main" id="{8DEEC6DD-BE99-ECFB-58FB-BC11A365F122}"/>
              </a:ext>
            </a:extLst>
          </p:cNvPr>
          <p:cNvSpPr txBox="1"/>
          <p:nvPr/>
        </p:nvSpPr>
        <p:spPr>
          <a:xfrm>
            <a:off x="6026497" y="3432713"/>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4.0</a:t>
            </a:r>
          </a:p>
          <a:p>
            <a:pPr algn="ctr"/>
            <a:r>
              <a:rPr lang="en-IN" sz="1000" b="1" dirty="0">
                <a:latin typeface="Times New Roman" panose="02020603050405020304" pitchFamily="18" charset="0"/>
                <a:cs typeface="Times New Roman" panose="02020603050405020304" pitchFamily="18" charset="0"/>
              </a:rPr>
              <a:t>Manage</a:t>
            </a:r>
          </a:p>
          <a:p>
            <a:pPr algn="ctr"/>
            <a:r>
              <a:rPr lang="en-IN" sz="1000" b="1" dirty="0">
                <a:latin typeface="Times New Roman" panose="02020603050405020304" pitchFamily="18" charset="0"/>
                <a:cs typeface="Times New Roman" panose="02020603050405020304" pitchFamily="18" charset="0"/>
              </a:rPr>
              <a:t>Events</a:t>
            </a:r>
          </a:p>
        </p:txBody>
      </p:sp>
      <p:sp>
        <p:nvSpPr>
          <p:cNvPr id="138" name="TextBox 137">
            <a:extLst>
              <a:ext uri="{FF2B5EF4-FFF2-40B4-BE49-F238E27FC236}">
                <a16:creationId xmlns:a16="http://schemas.microsoft.com/office/drawing/2014/main" id="{8DEEC6DD-BE99-ECFB-58FB-BC11A365F122}"/>
              </a:ext>
            </a:extLst>
          </p:cNvPr>
          <p:cNvSpPr txBox="1"/>
          <p:nvPr/>
        </p:nvSpPr>
        <p:spPr>
          <a:xfrm>
            <a:off x="7674531" y="3457071"/>
            <a:ext cx="2510971"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5.0</a:t>
            </a:r>
          </a:p>
          <a:p>
            <a:pPr algn="ctr"/>
            <a:r>
              <a:rPr lang="en-US" sz="1000" b="1" dirty="0">
                <a:latin typeface="Times New Roman" panose="02020603050405020304" pitchFamily="18" charset="0"/>
                <a:cs typeface="Times New Roman" panose="02020603050405020304" pitchFamily="18" charset="0"/>
              </a:rPr>
              <a:t>User</a:t>
            </a:r>
          </a:p>
          <a:p>
            <a:pPr algn="ctr"/>
            <a:r>
              <a:rPr lang="en-US" sz="1000" b="1" dirty="0">
                <a:latin typeface="Times New Roman" panose="02020603050405020304" pitchFamily="18" charset="0"/>
                <a:cs typeface="Times New Roman" panose="02020603050405020304" pitchFamily="18" charset="0"/>
              </a:rPr>
              <a:t>Activity</a:t>
            </a:r>
            <a:endParaRPr lang="en-IN" sz="1000" b="1"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8DEEC6DD-BE99-ECFB-58FB-BC11A365F122}"/>
              </a:ext>
            </a:extLst>
          </p:cNvPr>
          <p:cNvSpPr txBox="1"/>
          <p:nvPr/>
        </p:nvSpPr>
        <p:spPr>
          <a:xfrm>
            <a:off x="8850224" y="3480313"/>
            <a:ext cx="2510971"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6.0</a:t>
            </a:r>
          </a:p>
          <a:p>
            <a:pPr algn="ctr"/>
            <a:r>
              <a:rPr lang="en-US" sz="1000" b="1" dirty="0">
                <a:latin typeface="Times New Roman" panose="02020603050405020304" pitchFamily="18" charset="0"/>
                <a:cs typeface="Times New Roman" panose="02020603050405020304" pitchFamily="18" charset="0"/>
              </a:rPr>
              <a:t>Profile</a:t>
            </a:r>
            <a:endParaRPr lang="en-IN" sz="1000" b="1" dirty="0">
              <a:latin typeface="Times New Roman" panose="02020603050405020304" pitchFamily="18" charset="0"/>
              <a:cs typeface="Times New Roman" panose="02020603050405020304" pitchFamily="18" charset="0"/>
            </a:endParaRPr>
          </a:p>
        </p:txBody>
      </p:sp>
      <p:cxnSp>
        <p:nvCxnSpPr>
          <p:cNvPr id="145" name="Straight Connector 144"/>
          <p:cNvCxnSpPr>
            <a:cxnSpLocks/>
          </p:cNvCxnSpPr>
          <p:nvPr/>
        </p:nvCxnSpPr>
        <p:spPr>
          <a:xfrm flipH="1" flipV="1">
            <a:off x="6252031" y="1755603"/>
            <a:ext cx="23061" cy="1768794"/>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Arrow Connector 151"/>
          <p:cNvCxnSpPr>
            <a:cxnSpLocks/>
          </p:cNvCxnSpPr>
          <p:nvPr/>
        </p:nvCxnSpPr>
        <p:spPr>
          <a:xfrm flipH="1">
            <a:off x="6055403" y="1924785"/>
            <a:ext cx="1966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Straight Arrow Connector 153"/>
          <p:cNvCxnSpPr/>
          <p:nvPr/>
        </p:nvCxnSpPr>
        <p:spPr>
          <a:xfrm flipH="1">
            <a:off x="6026497" y="2372604"/>
            <a:ext cx="1871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8" name="Straight Arrow Connector 157"/>
          <p:cNvCxnSpPr/>
          <p:nvPr/>
        </p:nvCxnSpPr>
        <p:spPr>
          <a:xfrm flipH="1">
            <a:off x="6055403" y="2727349"/>
            <a:ext cx="1948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Straight Arrow Connector 159"/>
          <p:cNvCxnSpPr/>
          <p:nvPr/>
        </p:nvCxnSpPr>
        <p:spPr>
          <a:xfrm flipH="1">
            <a:off x="6076385" y="3106731"/>
            <a:ext cx="1871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7" name="Straight Arrow Connector 166"/>
          <p:cNvCxnSpPr>
            <a:stCxn id="3" idx="0"/>
          </p:cNvCxnSpPr>
          <p:nvPr/>
        </p:nvCxnSpPr>
        <p:spPr>
          <a:xfrm flipH="1" flipV="1">
            <a:off x="7289330" y="2834796"/>
            <a:ext cx="5476" cy="4557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5" name="Straight Arrow Connector 184"/>
          <p:cNvCxnSpPr/>
          <p:nvPr/>
        </p:nvCxnSpPr>
        <p:spPr>
          <a:xfrm flipV="1">
            <a:off x="8331861" y="4506839"/>
            <a:ext cx="250948" cy="102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8" name="Straight Arrow Connector 187"/>
          <p:cNvCxnSpPr/>
          <p:nvPr/>
        </p:nvCxnSpPr>
        <p:spPr>
          <a:xfrm flipV="1">
            <a:off x="8317210" y="4961133"/>
            <a:ext cx="265599" cy="4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3" name="TextBox 192">
            <a:extLst>
              <a:ext uri="{FF2B5EF4-FFF2-40B4-BE49-F238E27FC236}">
                <a16:creationId xmlns:a16="http://schemas.microsoft.com/office/drawing/2014/main" id="{8DEEC6DD-BE99-ECFB-58FB-BC11A365F122}"/>
              </a:ext>
            </a:extLst>
          </p:cNvPr>
          <p:cNvSpPr txBox="1"/>
          <p:nvPr/>
        </p:nvSpPr>
        <p:spPr>
          <a:xfrm>
            <a:off x="294579" y="5742130"/>
            <a:ext cx="25109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ADMIN</a:t>
            </a:r>
            <a:endParaRPr lang="en-IN" b="1" dirty="0">
              <a:latin typeface="Times New Roman" panose="02020603050405020304" pitchFamily="18" charset="0"/>
              <a:cs typeface="Times New Roman" panose="02020603050405020304" pitchFamily="18" charset="0"/>
            </a:endParaRPr>
          </a:p>
        </p:txBody>
      </p:sp>
      <p:sp>
        <p:nvSpPr>
          <p:cNvPr id="194" name="TextBox 193">
            <a:extLst>
              <a:ext uri="{FF2B5EF4-FFF2-40B4-BE49-F238E27FC236}">
                <a16:creationId xmlns:a16="http://schemas.microsoft.com/office/drawing/2014/main" id="{8DEEC6DD-BE99-ECFB-58FB-BC11A365F122}"/>
              </a:ext>
            </a:extLst>
          </p:cNvPr>
          <p:cNvSpPr txBox="1"/>
          <p:nvPr/>
        </p:nvSpPr>
        <p:spPr>
          <a:xfrm>
            <a:off x="6026497" y="5871407"/>
            <a:ext cx="2600225"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ORGANISER</a:t>
            </a:r>
            <a:endParaRPr lang="en-IN" b="1" dirty="0">
              <a:latin typeface="Times New Roman" panose="02020603050405020304" pitchFamily="18" charset="0"/>
              <a:cs typeface="Times New Roman" panose="02020603050405020304" pitchFamily="18" charset="0"/>
            </a:endParaRPr>
          </a:p>
        </p:txBody>
      </p:sp>
      <p:sp>
        <p:nvSpPr>
          <p:cNvPr id="195" name="TextBox 194">
            <a:extLst>
              <a:ext uri="{FF2B5EF4-FFF2-40B4-BE49-F238E27FC236}">
                <a16:creationId xmlns:a16="http://schemas.microsoft.com/office/drawing/2014/main" id="{8DEEC6DD-BE99-ECFB-58FB-BC11A365F122}"/>
              </a:ext>
            </a:extLst>
          </p:cNvPr>
          <p:cNvSpPr txBox="1"/>
          <p:nvPr/>
        </p:nvSpPr>
        <p:spPr>
          <a:xfrm>
            <a:off x="294578" y="1121016"/>
            <a:ext cx="251097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USER</a:t>
            </a:r>
          </a:p>
        </p:txBody>
      </p:sp>
      <p:sp>
        <p:nvSpPr>
          <p:cNvPr id="196" name="TextBox 195">
            <a:extLst>
              <a:ext uri="{FF2B5EF4-FFF2-40B4-BE49-F238E27FC236}">
                <a16:creationId xmlns:a16="http://schemas.microsoft.com/office/drawing/2014/main" id="{8DEEC6DD-BE99-ECFB-58FB-BC11A365F122}"/>
              </a:ext>
            </a:extLst>
          </p:cNvPr>
          <p:cNvSpPr txBox="1"/>
          <p:nvPr/>
        </p:nvSpPr>
        <p:spPr>
          <a:xfrm>
            <a:off x="367279" y="2594364"/>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Registration</a:t>
            </a:r>
            <a:endParaRPr lang="en-IN" sz="1000" b="1" dirty="0">
              <a:latin typeface="Times New Roman" panose="02020603050405020304" pitchFamily="18" charset="0"/>
              <a:cs typeface="Times New Roman" panose="02020603050405020304" pitchFamily="18" charset="0"/>
            </a:endParaRPr>
          </a:p>
        </p:txBody>
      </p:sp>
      <p:sp>
        <p:nvSpPr>
          <p:cNvPr id="198" name="TextBox 197">
            <a:extLst>
              <a:ext uri="{FF2B5EF4-FFF2-40B4-BE49-F238E27FC236}">
                <a16:creationId xmlns:a16="http://schemas.microsoft.com/office/drawing/2014/main" id="{8DEEC6DD-BE99-ECFB-58FB-BC11A365F122}"/>
              </a:ext>
            </a:extLst>
          </p:cNvPr>
          <p:cNvSpPr txBox="1"/>
          <p:nvPr/>
        </p:nvSpPr>
        <p:spPr>
          <a:xfrm>
            <a:off x="4249151" y="1801675"/>
            <a:ext cx="2510971" cy="246221"/>
          </a:xfrm>
          <a:prstGeom prst="rect">
            <a:avLst/>
          </a:prstGeom>
          <a:noFill/>
        </p:spPr>
        <p:txBody>
          <a:bodyPr wrap="square" rtlCol="0">
            <a:spAutoFit/>
          </a:bodyPr>
          <a:lstStyle/>
          <a:p>
            <a:pPr algn="ctr"/>
            <a:r>
              <a:rPr lang="en-IN" sz="1000" b="1" dirty="0">
                <a:latin typeface="Times New Roman" panose="02020603050405020304" pitchFamily="18" charset="0"/>
                <a:cs typeface="Times New Roman" panose="02020603050405020304" pitchFamily="18" charset="0"/>
              </a:rPr>
              <a:t>Languages</a:t>
            </a:r>
          </a:p>
        </p:txBody>
      </p:sp>
      <p:sp>
        <p:nvSpPr>
          <p:cNvPr id="199" name="TextBox 198">
            <a:extLst>
              <a:ext uri="{FF2B5EF4-FFF2-40B4-BE49-F238E27FC236}">
                <a16:creationId xmlns:a16="http://schemas.microsoft.com/office/drawing/2014/main" id="{8DEEC6DD-BE99-ECFB-58FB-BC11A365F122}"/>
              </a:ext>
            </a:extLst>
          </p:cNvPr>
          <p:cNvSpPr txBox="1"/>
          <p:nvPr/>
        </p:nvSpPr>
        <p:spPr>
          <a:xfrm>
            <a:off x="4234681" y="2213543"/>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Categories</a:t>
            </a:r>
            <a:endParaRPr lang="en-IN" sz="1000" b="1" dirty="0">
              <a:latin typeface="Times New Roman" panose="02020603050405020304" pitchFamily="18" charset="0"/>
              <a:cs typeface="Times New Roman" panose="02020603050405020304" pitchFamily="18" charset="0"/>
            </a:endParaRPr>
          </a:p>
        </p:txBody>
      </p:sp>
      <p:sp>
        <p:nvSpPr>
          <p:cNvPr id="200" name="TextBox 199">
            <a:extLst>
              <a:ext uri="{FF2B5EF4-FFF2-40B4-BE49-F238E27FC236}">
                <a16:creationId xmlns:a16="http://schemas.microsoft.com/office/drawing/2014/main" id="{8DEEC6DD-BE99-ECFB-58FB-BC11A365F122}"/>
              </a:ext>
            </a:extLst>
          </p:cNvPr>
          <p:cNvSpPr txBox="1"/>
          <p:nvPr/>
        </p:nvSpPr>
        <p:spPr>
          <a:xfrm>
            <a:off x="4260341" y="2604239"/>
            <a:ext cx="2510971" cy="246221"/>
          </a:xfrm>
          <a:prstGeom prst="rect">
            <a:avLst/>
          </a:prstGeom>
          <a:noFill/>
        </p:spPr>
        <p:txBody>
          <a:bodyPr wrap="square" rtlCol="0">
            <a:spAutoFit/>
          </a:bodyPr>
          <a:lstStyle/>
          <a:p>
            <a:pPr algn="ctr"/>
            <a:r>
              <a:rPr lang="en-IN" sz="1000" b="1" dirty="0">
                <a:latin typeface="Times New Roman" panose="02020603050405020304" pitchFamily="18" charset="0"/>
                <a:cs typeface="Times New Roman" panose="02020603050405020304" pitchFamily="18" charset="0"/>
              </a:rPr>
              <a:t>Events</a:t>
            </a:r>
          </a:p>
        </p:txBody>
      </p:sp>
      <p:sp>
        <p:nvSpPr>
          <p:cNvPr id="201" name="TextBox 200">
            <a:extLst>
              <a:ext uri="{FF2B5EF4-FFF2-40B4-BE49-F238E27FC236}">
                <a16:creationId xmlns:a16="http://schemas.microsoft.com/office/drawing/2014/main" id="{8DEEC6DD-BE99-ECFB-58FB-BC11A365F122}"/>
              </a:ext>
            </a:extLst>
          </p:cNvPr>
          <p:cNvSpPr txBox="1"/>
          <p:nvPr/>
        </p:nvSpPr>
        <p:spPr>
          <a:xfrm>
            <a:off x="4227333" y="2988618"/>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Organization info.</a:t>
            </a:r>
            <a:endParaRPr lang="en-IN" sz="1000" b="1" dirty="0">
              <a:latin typeface="Times New Roman" panose="02020603050405020304" pitchFamily="18" charset="0"/>
              <a:cs typeface="Times New Roman" panose="02020603050405020304" pitchFamily="18" charset="0"/>
            </a:endParaRPr>
          </a:p>
        </p:txBody>
      </p:sp>
      <p:sp>
        <p:nvSpPr>
          <p:cNvPr id="202" name="TextBox 201">
            <a:extLst>
              <a:ext uri="{FF2B5EF4-FFF2-40B4-BE49-F238E27FC236}">
                <a16:creationId xmlns:a16="http://schemas.microsoft.com/office/drawing/2014/main" id="{8DEEC6DD-BE99-ECFB-58FB-BC11A365F122}"/>
              </a:ext>
            </a:extLst>
          </p:cNvPr>
          <p:cNvSpPr txBox="1"/>
          <p:nvPr/>
        </p:nvSpPr>
        <p:spPr>
          <a:xfrm>
            <a:off x="6009252" y="2511984"/>
            <a:ext cx="2510971" cy="246221"/>
          </a:xfrm>
          <a:prstGeom prst="rect">
            <a:avLst/>
          </a:prstGeom>
          <a:noFill/>
        </p:spPr>
        <p:txBody>
          <a:bodyPr wrap="square" rtlCol="0">
            <a:spAutoFit/>
          </a:bodyPr>
          <a:lstStyle/>
          <a:p>
            <a:pPr algn="ctr"/>
            <a:r>
              <a:rPr lang="en-IN" sz="1000" b="1" dirty="0">
                <a:latin typeface="Times New Roman" panose="02020603050405020304" pitchFamily="18" charset="0"/>
                <a:cs typeface="Times New Roman" panose="02020603050405020304" pitchFamily="18" charset="0"/>
              </a:rPr>
              <a:t>Events</a:t>
            </a:r>
          </a:p>
        </p:txBody>
      </p:sp>
      <p:sp>
        <p:nvSpPr>
          <p:cNvPr id="206" name="TextBox 205">
            <a:extLst>
              <a:ext uri="{FF2B5EF4-FFF2-40B4-BE49-F238E27FC236}">
                <a16:creationId xmlns:a16="http://schemas.microsoft.com/office/drawing/2014/main" id="{8DEEC6DD-BE99-ECFB-58FB-BC11A365F122}"/>
              </a:ext>
            </a:extLst>
          </p:cNvPr>
          <p:cNvSpPr txBox="1"/>
          <p:nvPr/>
        </p:nvSpPr>
        <p:spPr>
          <a:xfrm>
            <a:off x="7797000" y="4400592"/>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Events</a:t>
            </a:r>
            <a:endParaRPr lang="en-IN" sz="1000" b="1" dirty="0">
              <a:latin typeface="Times New Roman" panose="02020603050405020304" pitchFamily="18" charset="0"/>
              <a:cs typeface="Times New Roman" panose="02020603050405020304" pitchFamily="18" charset="0"/>
            </a:endParaRPr>
          </a:p>
        </p:txBody>
      </p:sp>
      <p:sp>
        <p:nvSpPr>
          <p:cNvPr id="209" name="TextBox 208">
            <a:extLst>
              <a:ext uri="{FF2B5EF4-FFF2-40B4-BE49-F238E27FC236}">
                <a16:creationId xmlns:a16="http://schemas.microsoft.com/office/drawing/2014/main" id="{8DEEC6DD-BE99-ECFB-58FB-BC11A365F122}"/>
              </a:ext>
            </a:extLst>
          </p:cNvPr>
          <p:cNvSpPr txBox="1"/>
          <p:nvPr/>
        </p:nvSpPr>
        <p:spPr>
          <a:xfrm>
            <a:off x="7853579" y="4807951"/>
            <a:ext cx="2510971" cy="246221"/>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transactions </a:t>
            </a:r>
            <a:endParaRPr lang="en-IN" sz="1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530804F5-A305-D672-9F3F-FD0A72068466}"/>
                  </a:ext>
                </a:extLst>
              </p:cNvPr>
              <p:cNvSpPr txBox="1"/>
              <p:nvPr/>
            </p:nvSpPr>
            <p:spPr>
              <a:xfrm>
                <a:off x="-48986" y="36038"/>
                <a:ext cx="3819832" cy="375552"/>
              </a:xfrm>
              <a:prstGeom prst="rect">
                <a:avLst/>
              </a:prstGeom>
              <a:noFill/>
            </p:spPr>
            <p:txBody>
              <a:bodyPr wrap="square" rtlCol="0">
                <a:spAutoFit/>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𝟏</m:t>
                        </m:r>
                      </m:e>
                      <m:sup>
                        <m:r>
                          <a:rPr lang="en-US" b="1" i="1" smtClean="0">
                            <a:latin typeface="Cambria Math" panose="02040503050406030204" pitchFamily="18" charset="0"/>
                          </a:rPr>
                          <m:t>𝑺𝑻</m:t>
                        </m:r>
                      </m:sup>
                    </m:sSup>
                    <m:r>
                      <a:rPr lang="en-US" b="1" i="1" smtClean="0">
                        <a:latin typeface="Cambria Math" panose="02040503050406030204" pitchFamily="18" charset="0"/>
                      </a:rPr>
                      <m:t> </m:t>
                    </m:r>
                    <m:r>
                      <a:rPr lang="en-US" b="1" i="1" smtClean="0">
                        <a:latin typeface="Cambria Math" panose="02040503050406030204" pitchFamily="18" charset="0"/>
                      </a:rPr>
                      <m:t>𝑳𝑬𝑽𝑬𝑳</m:t>
                    </m:r>
                    <m:r>
                      <a:rPr lang="en-US" b="1" i="1" smtClean="0">
                        <a:latin typeface="Cambria Math" panose="02040503050406030204" pitchFamily="18" charset="0"/>
                      </a:rPr>
                      <m:t> </m:t>
                    </m:r>
                    <m:r>
                      <a:rPr lang="en-US" b="1" i="1" smtClean="0">
                        <a:latin typeface="Cambria Math" panose="02040503050406030204" pitchFamily="18" charset="0"/>
                      </a:rPr>
                      <m:t>𝑫𝑭𝑫</m:t>
                    </m:r>
                    <m:r>
                      <a:rPr lang="en-US" b="1" i="1" smtClean="0">
                        <a:latin typeface="Cambria Math" panose="02040503050406030204" pitchFamily="18" charset="0"/>
                      </a:rPr>
                      <m:t>:</m:t>
                    </m:r>
                  </m:oMath>
                </a14:m>
                <a:r>
                  <a:rPr lang="en-IN" b="1" dirty="0"/>
                  <a:t>-</a:t>
                </a:r>
              </a:p>
            </p:txBody>
          </p:sp>
        </mc:Choice>
        <mc:Fallback xmlns="">
          <p:sp>
            <p:nvSpPr>
              <p:cNvPr id="210" name="TextBox 209">
                <a:extLst>
                  <a:ext uri="{FF2B5EF4-FFF2-40B4-BE49-F238E27FC236}">
                    <a16:creationId xmlns:a16="http://schemas.microsoft.com/office/drawing/2014/main" id="{530804F5-A305-D672-9F3F-FD0A72068466}"/>
                  </a:ext>
                </a:extLst>
              </p:cNvPr>
              <p:cNvSpPr txBox="1">
                <a:spLocks noRot="1" noChangeAspect="1" noMove="1" noResize="1" noEditPoints="1" noAdjustHandles="1" noChangeArrowheads="1" noChangeShapeType="1" noTextEdit="1"/>
              </p:cNvSpPr>
              <p:nvPr/>
            </p:nvSpPr>
            <p:spPr>
              <a:xfrm>
                <a:off x="-48986" y="36038"/>
                <a:ext cx="3819832" cy="375552"/>
              </a:xfrm>
              <a:prstGeom prst="rect">
                <a:avLst/>
              </a:prstGeom>
              <a:blipFill>
                <a:blip r:embed="rId2"/>
                <a:stretch>
                  <a:fillRect t="-8065" b="-24194"/>
                </a:stretch>
              </a:blipFill>
            </p:spPr>
            <p:txBody>
              <a:bodyPr/>
              <a:lstStyle/>
              <a:p>
                <a:r>
                  <a:rPr lang="en-IN">
                    <a:noFill/>
                  </a:rPr>
                  <a:t> </a:t>
                </a:r>
              </a:p>
            </p:txBody>
          </p:sp>
        </mc:Fallback>
      </mc:AlternateContent>
      <p:cxnSp>
        <p:nvCxnSpPr>
          <p:cNvPr id="35" name="Straight Connector 34">
            <a:extLst>
              <a:ext uri="{FF2B5EF4-FFF2-40B4-BE49-F238E27FC236}">
                <a16:creationId xmlns:a16="http://schemas.microsoft.com/office/drawing/2014/main" id="{421FB10C-3B88-895D-D52B-A6494F77F39B}"/>
              </a:ext>
            </a:extLst>
          </p:cNvPr>
          <p:cNvCxnSpPr>
            <a:cxnSpLocks/>
          </p:cNvCxnSpPr>
          <p:nvPr/>
        </p:nvCxnSpPr>
        <p:spPr>
          <a:xfrm flipH="1">
            <a:off x="8249920" y="3734581"/>
            <a:ext cx="191112" cy="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61D94702-C012-9A8B-186E-9AD53423DD1C}"/>
              </a:ext>
            </a:extLst>
          </p:cNvPr>
          <p:cNvCxnSpPr/>
          <p:nvPr/>
        </p:nvCxnSpPr>
        <p:spPr>
          <a:xfrm>
            <a:off x="8264571" y="3734581"/>
            <a:ext cx="67290" cy="1468272"/>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BDBED2F6-E493-C8AA-28BB-82031D6F4A06}"/>
              </a:ext>
            </a:extLst>
          </p:cNvPr>
          <p:cNvCxnSpPr>
            <a:cxnSpLocks/>
            <a:endCxn id="2" idx="5"/>
          </p:cNvCxnSpPr>
          <p:nvPr/>
        </p:nvCxnSpPr>
        <p:spPr>
          <a:xfrm flipH="1" flipV="1">
            <a:off x="1547325" y="4001723"/>
            <a:ext cx="4989568" cy="18696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7F892F71-A4EF-D8E7-CCA9-39D235B10CD5}"/>
              </a:ext>
            </a:extLst>
          </p:cNvPr>
          <p:cNvCxnSpPr>
            <a:stCxn id="14" idx="0"/>
            <a:endCxn id="3" idx="4"/>
          </p:cNvCxnSpPr>
          <p:nvPr/>
        </p:nvCxnSpPr>
        <p:spPr>
          <a:xfrm flipH="1" flipV="1">
            <a:off x="7294806" y="4161001"/>
            <a:ext cx="31804" cy="16133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116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2532</TotalTime>
  <Words>1861</Words>
  <Application>Microsoft Office PowerPoint</Application>
  <PresentationFormat>Widescreen</PresentationFormat>
  <Paragraphs>896</Paragraphs>
  <Slides>77</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77</vt:i4>
      </vt:variant>
      <vt:variant>
        <vt:lpstr>Custom Shows</vt:lpstr>
      </vt:variant>
      <vt:variant>
        <vt:i4>1</vt:i4>
      </vt:variant>
    </vt:vector>
  </HeadingPairs>
  <TitlesOfParts>
    <vt:vector size="89" baseType="lpstr">
      <vt:lpstr>Algerian</vt:lpstr>
      <vt:lpstr>Arial</vt:lpstr>
      <vt:lpstr>Calibri</vt:lpstr>
      <vt:lpstr>Calibri Light</vt:lpstr>
      <vt:lpstr>Cambria Math</vt:lpstr>
      <vt:lpstr>Copperplate Gothic Light</vt:lpstr>
      <vt:lpstr>Edwardian Script ITC</vt:lpstr>
      <vt:lpstr>Maiandra GD</vt:lpstr>
      <vt:lpstr>Times New Roman</vt:lpstr>
      <vt:lpstr>Wingdings</vt:lpstr>
      <vt:lpstr>Office Theme</vt:lpstr>
      <vt:lpstr>PowerPoint Presentation</vt:lpstr>
      <vt:lpstr>PowerPoint Presentation</vt:lpstr>
      <vt:lpstr>PowerPoint Presentation</vt:lpstr>
      <vt:lpstr>Hardware Requirement:-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Details:-</vt:lpstr>
      <vt:lpstr>Semester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Custom Show 1</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Details:-</dc:title>
  <dc:creator>nishtha patel</dc:creator>
  <cp:lastModifiedBy>Hussain Fazal</cp:lastModifiedBy>
  <cp:revision>466</cp:revision>
  <dcterms:created xsi:type="dcterms:W3CDTF">2023-08-18T15:47:19Z</dcterms:created>
  <dcterms:modified xsi:type="dcterms:W3CDTF">2024-10-12T14:38:10Z</dcterms:modified>
</cp:coreProperties>
</file>